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6" r:id="rId7"/>
  </p:sldMasterIdLst>
  <p:notesMasterIdLst>
    <p:notesMasterId r:id="rId19"/>
  </p:notesMasterIdLst>
  <p:sldIdLst>
    <p:sldId id="257" r:id="rId8"/>
    <p:sldId id="266" r:id="rId9"/>
    <p:sldId id="267" r:id="rId10"/>
    <p:sldId id="268" r:id="rId11"/>
    <p:sldId id="275" r:id="rId12"/>
    <p:sldId id="269" r:id="rId13"/>
    <p:sldId id="270" r:id="rId14"/>
    <p:sldId id="271" r:id="rId15"/>
    <p:sldId id="272" r:id="rId16"/>
    <p:sldId id="273" r:id="rId17"/>
    <p:sldId id="274" r:id="rId18"/>
  </p:sldIdLst>
  <p:sldSz cx="9144000" cy="6858000" type="screen4x3"/>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B2EA71-A03F-204A-09C7-E8048C904C1D}" name="Pirie L (Lesley)" initials="PL(" userId="S::Lesley.Pirie@parliament.scot::fcf02f56-0479-4e78-be08-917337b95b2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AE12C-8182-A891-7590-CF1ABEBD9ED0}" v="5" dt="2024-11-06T11:34:24.835"/>
    <p1510:client id="{196CBCF7-24F6-B2AB-1496-FE06CFD92C4A}" v="4" dt="2024-11-06T10:40:30.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N (Nikki)" userId="S::nikki.wilson@parliament.scot::9728d2a5-bf9b-4a3f-b3cd-f5624fcc913a" providerId="AD" clId="Web-{050AE12C-8182-A891-7590-CF1ABEBD9ED0}"/>
    <pc:docChg chg="modSld">
      <pc:chgData name="Wilson N (Nikki)" userId="S::nikki.wilson@parliament.scot::9728d2a5-bf9b-4a3f-b3cd-f5624fcc913a" providerId="AD" clId="Web-{050AE12C-8182-A891-7590-CF1ABEBD9ED0}" dt="2024-11-06T11:34:24.835" v="4" actId="20577"/>
      <pc:docMkLst>
        <pc:docMk/>
      </pc:docMkLst>
      <pc:sldChg chg="modSp">
        <pc:chgData name="Wilson N (Nikki)" userId="S::nikki.wilson@parliament.scot::9728d2a5-bf9b-4a3f-b3cd-f5624fcc913a" providerId="AD" clId="Web-{050AE12C-8182-A891-7590-CF1ABEBD9ED0}" dt="2024-11-06T11:34:17.881" v="3" actId="20577"/>
        <pc:sldMkLst>
          <pc:docMk/>
          <pc:sldMk cId="146714568" sldId="268"/>
        </pc:sldMkLst>
        <pc:spChg chg="mod">
          <ac:chgData name="Wilson N (Nikki)" userId="S::nikki.wilson@parliament.scot::9728d2a5-bf9b-4a3f-b3cd-f5624fcc913a" providerId="AD" clId="Web-{050AE12C-8182-A891-7590-CF1ABEBD9ED0}" dt="2024-11-06T11:34:17.881" v="3" actId="20577"/>
          <ac:spMkLst>
            <pc:docMk/>
            <pc:sldMk cId="146714568" sldId="268"/>
            <ac:spMk id="3" creationId="{B7C2BB63-26DF-4D84-967F-6C2923AD12DE}"/>
          </ac:spMkLst>
        </pc:spChg>
      </pc:sldChg>
      <pc:sldChg chg="modSp">
        <pc:chgData name="Wilson N (Nikki)" userId="S::nikki.wilson@parliament.scot::9728d2a5-bf9b-4a3f-b3cd-f5624fcc913a" providerId="AD" clId="Web-{050AE12C-8182-A891-7590-CF1ABEBD9ED0}" dt="2024-11-06T11:34:24.835" v="4" actId="20577"/>
        <pc:sldMkLst>
          <pc:docMk/>
          <pc:sldMk cId="2965202988" sldId="275"/>
        </pc:sldMkLst>
        <pc:spChg chg="mod">
          <ac:chgData name="Wilson N (Nikki)" userId="S::nikki.wilson@parliament.scot::9728d2a5-bf9b-4a3f-b3cd-f5624fcc913a" providerId="AD" clId="Web-{050AE12C-8182-A891-7590-CF1ABEBD9ED0}" dt="2024-11-06T11:34:24.835" v="4" actId="20577"/>
          <ac:spMkLst>
            <pc:docMk/>
            <pc:sldMk cId="2965202988" sldId="275"/>
            <ac:spMk id="3" creationId="{B7C2BB63-26DF-4D84-967F-6C2923AD12DE}"/>
          </ac:spMkLst>
        </pc:spChg>
      </pc:sldChg>
    </pc:docChg>
  </pc:docChgLst>
  <pc:docChgLst>
    <pc:chgData name="Wilson N (Nikki)" userId="S::nikki.wilson@parliament.scot::9728d2a5-bf9b-4a3f-b3cd-f5624fcc913a" providerId="AD" clId="Web-{196CBCF7-24F6-B2AB-1496-FE06CFD92C4A}"/>
    <pc:docChg chg="modSld">
      <pc:chgData name="Wilson N (Nikki)" userId="S::nikki.wilson@parliament.scot::9728d2a5-bf9b-4a3f-b3cd-f5624fcc913a" providerId="AD" clId="Web-{196CBCF7-24F6-B2AB-1496-FE06CFD92C4A}" dt="2024-11-06T10:40:30.038" v="3" actId="20577"/>
      <pc:docMkLst>
        <pc:docMk/>
      </pc:docMkLst>
      <pc:sldChg chg="modSp">
        <pc:chgData name="Wilson N (Nikki)" userId="S::nikki.wilson@parliament.scot::9728d2a5-bf9b-4a3f-b3cd-f5624fcc913a" providerId="AD" clId="Web-{196CBCF7-24F6-B2AB-1496-FE06CFD92C4A}" dt="2024-11-06T10:40:30.038" v="3" actId="20577"/>
        <pc:sldMkLst>
          <pc:docMk/>
          <pc:sldMk cId="2965202988" sldId="275"/>
        </pc:sldMkLst>
        <pc:spChg chg="mod">
          <ac:chgData name="Wilson N (Nikki)" userId="S::nikki.wilson@parliament.scot::9728d2a5-bf9b-4a3f-b3cd-f5624fcc913a" providerId="AD" clId="Web-{196CBCF7-24F6-B2AB-1496-FE06CFD92C4A}" dt="2024-11-06T10:40:30.038" v="3" actId="20577"/>
          <ac:spMkLst>
            <pc:docMk/>
            <pc:sldMk cId="2965202988" sldId="275"/>
            <ac:spMk id="3" creationId="{B7C2BB63-26DF-4D84-967F-6C2923AD12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D3894-2CA1-4FCB-A9D5-90D282A5BEBB}" type="datetimeFigureOut">
              <a:rPr lang="en-GB" smtClean="0"/>
              <a:t>06/11/2024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D78052-FEDB-4369-A1D2-6EC06AF76EBE}" type="slidenum">
              <a:rPr lang="en-GB" smtClean="0"/>
              <a:t>‹#›</a:t>
            </a:fld>
            <a:endParaRPr lang="en-GB"/>
          </a:p>
        </p:txBody>
      </p:sp>
    </p:spTree>
    <p:extLst>
      <p:ext uri="{BB962C8B-B14F-4D97-AF65-F5344CB8AC3E}">
        <p14:creationId xmlns:p14="http://schemas.microsoft.com/office/powerpoint/2010/main" val="46138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3D78052-FEDB-4369-A1D2-6EC06AF76EBE}" type="slidenum">
              <a:rPr lang="en-GB" smtClean="0"/>
              <a:t>1</a:t>
            </a:fld>
            <a:endParaRPr lang="en-GB"/>
          </a:p>
        </p:txBody>
      </p:sp>
    </p:spTree>
    <p:extLst>
      <p:ext uri="{BB962C8B-B14F-4D97-AF65-F5344CB8AC3E}">
        <p14:creationId xmlns:p14="http://schemas.microsoft.com/office/powerpoint/2010/main" val="205003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7A1C-642E-430F-A027-FCFE3646C51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D184099-C447-4C6D-9881-BF0DB162B44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E9987A-EB9C-4B6F-830D-8ACCE3BC87F0}"/>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5" name="Footer Placeholder 4">
            <a:extLst>
              <a:ext uri="{FF2B5EF4-FFF2-40B4-BE49-F238E27FC236}">
                <a16:creationId xmlns:a16="http://schemas.microsoft.com/office/drawing/2014/main" id="{61FFD8C1-401E-484E-93F5-924F18FBE1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98A14-2725-4EA5-ADF1-E6F8EE559146}"/>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4339340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C2BD-4620-49A4-B1BE-56320922F1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E3D6AA-2C73-4996-922B-75B3E53278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706775-57C8-4AB6-A08D-C189F2BE22A6}"/>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5" name="Footer Placeholder 4">
            <a:extLst>
              <a:ext uri="{FF2B5EF4-FFF2-40B4-BE49-F238E27FC236}">
                <a16:creationId xmlns:a16="http://schemas.microsoft.com/office/drawing/2014/main" id="{A3CFA90B-BC41-4E98-84BC-88C6D17AD9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B1BC23-FF50-47E8-BE44-BFBDFED32DB3}"/>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0549184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6632A-5C8B-44F6-8A62-70ED68AE8BD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293931-AF01-43FA-A26C-4A75FD7E168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71A54D-DE3E-402E-81C8-F4A3A1CE56E4}"/>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5" name="Footer Placeholder 4">
            <a:extLst>
              <a:ext uri="{FF2B5EF4-FFF2-40B4-BE49-F238E27FC236}">
                <a16:creationId xmlns:a16="http://schemas.microsoft.com/office/drawing/2014/main" id="{C9689447-0B32-44AD-B5A6-86F4956310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BFEBF4-F776-43BD-87A4-FE182F878E94}"/>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37396359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489837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00332" y="469637"/>
            <a:ext cx="7943334" cy="315792"/>
          </a:xfrm>
        </p:spPr>
        <p:txBody>
          <a:bodyPr lIns="0" tIns="0" rIns="0" bIns="0"/>
          <a:lstStyle>
            <a:lvl1pPr>
              <a:defRPr sz="2052" b="0" i="0">
                <a:solidFill>
                  <a:srgbClr val="500778"/>
                </a:solidFill>
                <a:latin typeface="Arial"/>
                <a:cs typeface="Arial"/>
              </a:defRPr>
            </a:lvl1pPr>
          </a:lstStyle>
          <a:p>
            <a:endParaRPr/>
          </a:p>
        </p:txBody>
      </p:sp>
      <p:sp>
        <p:nvSpPr>
          <p:cNvPr id="3" name="Holder 3"/>
          <p:cNvSpPr>
            <a:spLocks noGrp="1"/>
          </p:cNvSpPr>
          <p:nvPr>
            <p:ph type="body" idx="1"/>
          </p:nvPr>
        </p:nvSpPr>
        <p:spPr>
          <a:xfrm>
            <a:off x="410068" y="1363769"/>
            <a:ext cx="4016518" cy="157864"/>
          </a:xfrm>
        </p:spPr>
        <p:txBody>
          <a:bodyPr lIns="0" tIns="0" rIns="0" bIns="0"/>
          <a:lstStyle>
            <a:lvl1pPr>
              <a:defRPr sz="1026"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781568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00332" y="469637"/>
            <a:ext cx="7943334" cy="315792"/>
          </a:xfrm>
        </p:spPr>
        <p:txBody>
          <a:bodyPr lIns="0" tIns="0" rIns="0" bIns="0"/>
          <a:lstStyle>
            <a:lvl1pPr>
              <a:defRPr sz="2052" b="0" i="0">
                <a:solidFill>
                  <a:srgbClr val="500778"/>
                </a:solidFill>
                <a:latin typeface="Arial"/>
                <a:cs typeface="Arial"/>
              </a:defRPr>
            </a:lvl1pPr>
          </a:lstStyle>
          <a:p>
            <a:endParaRPr/>
          </a:p>
        </p:txBody>
      </p:sp>
      <p:sp>
        <p:nvSpPr>
          <p:cNvPr id="3" name="Holder 3"/>
          <p:cNvSpPr>
            <a:spLocks noGrp="1"/>
          </p:cNvSpPr>
          <p:nvPr>
            <p:ph sz="half" idx="2"/>
          </p:nvPr>
        </p:nvSpPr>
        <p:spPr>
          <a:xfrm>
            <a:off x="415281" y="1145419"/>
            <a:ext cx="4038238" cy="157864"/>
          </a:xfrm>
          <a:prstGeom prst="rect">
            <a:avLst/>
          </a:prstGeom>
        </p:spPr>
        <p:txBody>
          <a:bodyPr wrap="square" lIns="0" tIns="0" rIns="0" bIns="0">
            <a:spAutoFit/>
          </a:bodyPr>
          <a:lstStyle>
            <a:lvl1pPr>
              <a:defRPr sz="1026" b="0" i="0">
                <a:solidFill>
                  <a:schemeClr val="tx1"/>
                </a:solidFill>
                <a:latin typeface="Arial"/>
                <a:cs typeface="Arial"/>
              </a:defRPr>
            </a:lvl1pPr>
          </a:lstStyle>
          <a:p>
            <a:endParaRPr/>
          </a:p>
        </p:txBody>
      </p:sp>
      <p:sp>
        <p:nvSpPr>
          <p:cNvPr id="4" name="Holder 4"/>
          <p:cNvSpPr>
            <a:spLocks noGrp="1"/>
          </p:cNvSpPr>
          <p:nvPr>
            <p:ph sz="half" idx="3"/>
          </p:nvPr>
        </p:nvSpPr>
        <p:spPr>
          <a:xfrm>
            <a:off x="4709160" y="1577340"/>
            <a:ext cx="3977640"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785136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00332" y="469637"/>
            <a:ext cx="7943334" cy="315792"/>
          </a:xfrm>
        </p:spPr>
        <p:txBody>
          <a:bodyPr lIns="0" tIns="0" rIns="0" bIns="0"/>
          <a:lstStyle>
            <a:lvl1pPr>
              <a:defRPr sz="2052" b="0" i="0">
                <a:solidFill>
                  <a:srgbClr val="50077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31646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757961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98FF-7118-4DBF-BA43-6A4D3733B7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3E3116-55D3-413D-9C50-62E8087606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10A8A3-B10D-4778-A3AC-635137B25D04}"/>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5" name="Footer Placeholder 4">
            <a:extLst>
              <a:ext uri="{FF2B5EF4-FFF2-40B4-BE49-F238E27FC236}">
                <a16:creationId xmlns:a16="http://schemas.microsoft.com/office/drawing/2014/main" id="{D3F0A0B6-8E24-45D8-8E93-867166A456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BB5E60-A1B0-49AF-9937-0AD0E888924A}"/>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8143166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9E9E-627D-4F1D-A58D-FAB6D6EDDEE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A63EA3-2911-4B09-BFBC-2CFCB3B723D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6866F4-D1CA-4F49-A02B-536538D9082A}"/>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5" name="Footer Placeholder 4">
            <a:extLst>
              <a:ext uri="{FF2B5EF4-FFF2-40B4-BE49-F238E27FC236}">
                <a16:creationId xmlns:a16="http://schemas.microsoft.com/office/drawing/2014/main" id="{C80F35D9-D7BD-4588-9157-2D8E182AA4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3DFD8A-1EF4-4313-89E8-FD2A41A963C5}"/>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24824175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06DD-8262-444E-9A64-C64FBA4F13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BD1CDA-0F9F-4692-9EA1-4D4C91E7A9D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B0D603-324F-4D5F-B97A-D2825569EEC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87F115-016E-4986-B034-1BDD22E98AA3}"/>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6" name="Footer Placeholder 5">
            <a:extLst>
              <a:ext uri="{FF2B5EF4-FFF2-40B4-BE49-F238E27FC236}">
                <a16:creationId xmlns:a16="http://schemas.microsoft.com/office/drawing/2014/main" id="{ECCED196-D98B-4CFA-A03D-5B673C23EE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3B8872-5919-44AD-BAED-E7CBAD9B6196}"/>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26990986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5AAB-D350-4DC4-879B-65292E5AEE25}"/>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9F44B8-4E4C-4ADE-8FF8-2387E9E962C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AA0D3D-A2D5-4FDB-99F5-AA4CAD69DAE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2758BE-1B83-43DD-927F-12B54D51236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6A4B843-B5BF-4F17-9E84-40402841959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37B887-33BA-431E-B72E-8ACFE7FBECF5}"/>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8" name="Footer Placeholder 7">
            <a:extLst>
              <a:ext uri="{FF2B5EF4-FFF2-40B4-BE49-F238E27FC236}">
                <a16:creationId xmlns:a16="http://schemas.microsoft.com/office/drawing/2014/main" id="{3FF5F3B7-436D-4695-8A88-98F80D6ECA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282D2C-F3C2-47BA-BF5E-AD365FAF53BC}"/>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0978184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7103-7FE2-4DF1-9AAA-09AD7C8D1A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7ED98E-7433-4EE8-99A3-74255EC237FC}"/>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4" name="Footer Placeholder 3">
            <a:extLst>
              <a:ext uri="{FF2B5EF4-FFF2-40B4-BE49-F238E27FC236}">
                <a16:creationId xmlns:a16="http://schemas.microsoft.com/office/drawing/2014/main" id="{2D5ED305-7B4D-4F22-93B6-517DB5DE8C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B696B9-9DF0-4F11-85EA-308CC95A2AB2}"/>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35159984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4B1CF-9787-45EB-B124-557D364B2644}"/>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3" name="Footer Placeholder 2">
            <a:extLst>
              <a:ext uri="{FF2B5EF4-FFF2-40B4-BE49-F238E27FC236}">
                <a16:creationId xmlns:a16="http://schemas.microsoft.com/office/drawing/2014/main" id="{09F55265-6A46-4E84-9357-7BA7E74E79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9C38C2-56C6-4E3B-859E-5B0C81BBF52F}"/>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9311237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C5C6-7736-4843-A905-85043AD8649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29A9DA-2D7F-4BFD-B0F4-98ADB81D9F7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7EBA311-F9C6-44DD-9443-607BDCD61F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BCD350-27A3-4AF9-BB55-A0C2B95C622D}"/>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6" name="Footer Placeholder 5">
            <a:extLst>
              <a:ext uri="{FF2B5EF4-FFF2-40B4-BE49-F238E27FC236}">
                <a16:creationId xmlns:a16="http://schemas.microsoft.com/office/drawing/2014/main" id="{8E3803FC-0E98-47AB-B4B5-C4823CFF4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E7D7D-A94D-4812-8CF5-ADC13E011C5B}"/>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7146793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3D8B-7E97-4B26-BD7B-AB4AAC23C97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E9F926-BE43-4C6C-930B-161F5EC6B04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4B279AA-DC69-4BB7-A5C0-295CA4439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C10C35C-74FD-4216-9AD4-D89D0A1F18D4}"/>
              </a:ext>
            </a:extLst>
          </p:cNvPr>
          <p:cNvSpPr>
            <a:spLocks noGrp="1"/>
          </p:cNvSpPr>
          <p:nvPr>
            <p:ph type="dt" sz="half" idx="10"/>
          </p:nvPr>
        </p:nvSpPr>
        <p:spPr/>
        <p:txBody>
          <a:bodyPr/>
          <a:lstStyle/>
          <a:p>
            <a:fld id="{921E1A5E-3709-40FA-9943-07034101871C}" type="datetimeFigureOut">
              <a:rPr lang="en-GB" smtClean="0"/>
              <a:t>06/11/2024</a:t>
            </a:fld>
            <a:endParaRPr lang="en-GB"/>
          </a:p>
        </p:txBody>
      </p:sp>
      <p:sp>
        <p:nvSpPr>
          <p:cNvPr id="6" name="Footer Placeholder 5">
            <a:extLst>
              <a:ext uri="{FF2B5EF4-FFF2-40B4-BE49-F238E27FC236}">
                <a16:creationId xmlns:a16="http://schemas.microsoft.com/office/drawing/2014/main" id="{480A7BBF-012F-4033-8226-775BE925D3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69CCE9-F066-4DE8-B2B8-E90A7228EB7E}"/>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7141546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B5755-A11A-42CD-B353-0AD7B92F9E1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C36995-9C82-47B6-8ECD-051FEA4F28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10E64D-476B-423D-AAE7-2D111FBAB4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1E1A5E-3709-40FA-9943-07034101871C}" type="datetimeFigureOut">
              <a:rPr lang="en-GB" smtClean="0"/>
              <a:t>06/11/2024</a:t>
            </a:fld>
            <a:endParaRPr lang="en-GB"/>
          </a:p>
        </p:txBody>
      </p:sp>
      <p:sp>
        <p:nvSpPr>
          <p:cNvPr id="5" name="Footer Placeholder 4">
            <a:extLst>
              <a:ext uri="{FF2B5EF4-FFF2-40B4-BE49-F238E27FC236}">
                <a16:creationId xmlns:a16="http://schemas.microsoft.com/office/drawing/2014/main" id="{0DE4342D-5CF1-4844-A6DA-D7C7C9490D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8D365F-BC44-4E71-8545-335B0AE4BF2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736BD4-123C-45CD-A593-8871F4A5DC6B}" type="slidenum">
              <a:rPr lang="en-GB" smtClean="0"/>
              <a:t>‹#›</a:t>
            </a:fld>
            <a:endParaRPr lang="en-GB"/>
          </a:p>
        </p:txBody>
      </p:sp>
      <p:pic>
        <p:nvPicPr>
          <p:cNvPr id="7" name="Picture 6" descr="A purple logo with a crown&#10;&#10;Description automatically generated">
            <a:extLst>
              <a:ext uri="{FF2B5EF4-FFF2-40B4-BE49-F238E27FC236}">
                <a16:creationId xmlns:a16="http://schemas.microsoft.com/office/drawing/2014/main" id="{0A2F15DF-B0F8-0613-3655-A0B3F20187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85364" y="5186510"/>
            <a:ext cx="1098253" cy="1098253"/>
          </a:xfrm>
          <a:prstGeom prst="rect">
            <a:avLst/>
          </a:prstGeom>
        </p:spPr>
      </p:pic>
    </p:spTree>
    <p:extLst>
      <p:ext uri="{BB962C8B-B14F-4D97-AF65-F5344CB8AC3E}">
        <p14:creationId xmlns:p14="http://schemas.microsoft.com/office/powerpoint/2010/main" val="3368947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0332" y="469637"/>
            <a:ext cx="7943334" cy="369332"/>
          </a:xfrm>
          <a:prstGeom prst="rect">
            <a:avLst/>
          </a:prstGeom>
        </p:spPr>
        <p:txBody>
          <a:bodyPr wrap="square" lIns="0" tIns="0" rIns="0" bIns="0">
            <a:spAutoFit/>
          </a:bodyPr>
          <a:lstStyle>
            <a:lvl1pPr>
              <a:defRPr sz="2400" b="0" i="0">
                <a:solidFill>
                  <a:srgbClr val="500778"/>
                </a:solidFill>
                <a:latin typeface="Arial"/>
                <a:cs typeface="Arial"/>
              </a:defRPr>
            </a:lvl1pPr>
          </a:lstStyle>
          <a:p>
            <a:endParaRPr/>
          </a:p>
        </p:txBody>
      </p:sp>
      <p:sp>
        <p:nvSpPr>
          <p:cNvPr id="3" name="Holder 3"/>
          <p:cNvSpPr>
            <a:spLocks noGrp="1"/>
          </p:cNvSpPr>
          <p:nvPr>
            <p:ph type="body" idx="1"/>
          </p:nvPr>
        </p:nvSpPr>
        <p:spPr>
          <a:xfrm>
            <a:off x="410068" y="1363769"/>
            <a:ext cx="4016518" cy="184666"/>
          </a:xfrm>
          <a:prstGeom prst="rect">
            <a:avLst/>
          </a:prstGeom>
        </p:spPr>
        <p:txBody>
          <a:bodyPr wrap="square" lIns="0" tIns="0" rIns="0" bIns="0">
            <a:spAutoFit/>
          </a:bodyPr>
          <a:lstStyle>
            <a:lvl1pPr>
              <a:defRPr sz="1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39"/>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39"/>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a:xfrm>
            <a:off x="6583680" y="6377939"/>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72032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p:txStyles>
    <p:titleStyle>
      <a:lvl1pPr>
        <a:defRPr>
          <a:latin typeface="+mj-lt"/>
          <a:ea typeface="+mj-ea"/>
          <a:cs typeface="+mj-cs"/>
        </a:defRPr>
      </a:lvl1pPr>
    </p:titleStyle>
    <p:body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parliament.scot/-/media/files/People-and-Culture/Scottish-Parliament-organisational-chart.pdf" TargetMode="External"/><Relationship Id="rId2" Type="http://schemas.openxmlformats.org/officeDocument/2006/relationships/hyperlink" Target="https://www.parliament.scot/about/how-parliament-works/parliament-organisations-groups-and-people/scottish-parliamentary-corporate-body" TargetMode="External"/><Relationship Id="rId1" Type="http://schemas.openxmlformats.org/officeDocument/2006/relationships/slideLayout" Target="../slideLayouts/slideLayout4.xml"/><Relationship Id="rId5" Type="http://schemas.openxmlformats.org/officeDocument/2006/relationships/hyperlink" Target="https://www.parliament.scot/about/how-parliament-works/strategic-plan" TargetMode="External"/><Relationship Id="rId4" Type="http://schemas.openxmlformats.org/officeDocument/2006/relationships/hyperlink" Target="https://www.parliament.scot/about/working-for-the-scottish-parliament/equality-diversity-and-inclus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careers.parliament.scot/vacancies/754/temporary-education-officer-part-time.html" TargetMode="Externa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hyperlink" Target="https://www.parliament.scot/about/working-for-the-scottish-parliament/employee-handbook/organisational-values/values"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35692" y="447954"/>
            <a:ext cx="3532747" cy="5829978"/>
            <a:chOff x="460501" y="454063"/>
            <a:chExt cx="4027170" cy="6645909"/>
          </a:xfrm>
        </p:grpSpPr>
        <p:sp>
          <p:nvSpPr>
            <p:cNvPr id="3" name="object 3"/>
            <p:cNvSpPr/>
            <p:nvPr/>
          </p:nvSpPr>
          <p:spPr>
            <a:xfrm>
              <a:off x="463676" y="457238"/>
              <a:ext cx="4020820" cy="6639559"/>
            </a:xfrm>
            <a:custGeom>
              <a:avLst/>
              <a:gdLst/>
              <a:ahLst/>
              <a:cxnLst/>
              <a:rect l="l" t="t" r="r" b="b"/>
              <a:pathLst>
                <a:path w="4020820" h="6639559">
                  <a:moveTo>
                    <a:pt x="4020312" y="0"/>
                  </a:moveTo>
                  <a:lnTo>
                    <a:pt x="0" y="0"/>
                  </a:lnTo>
                  <a:lnTo>
                    <a:pt x="0" y="6639559"/>
                  </a:lnTo>
                  <a:lnTo>
                    <a:pt x="4020312" y="6639559"/>
                  </a:lnTo>
                  <a:lnTo>
                    <a:pt x="4020312" y="0"/>
                  </a:lnTo>
                  <a:close/>
                </a:path>
              </a:pathLst>
            </a:custGeom>
            <a:solidFill>
              <a:srgbClr val="500778"/>
            </a:solidFill>
          </p:spPr>
          <p:txBody>
            <a:bodyPr wrap="square" lIns="0" tIns="0" rIns="0" bIns="0" rtlCol="0"/>
            <a:lstStyle/>
            <a:p>
              <a:pPr defTabSz="781903"/>
              <a:endParaRPr sz="1539">
                <a:solidFill>
                  <a:prstClr val="black"/>
                </a:solidFill>
                <a:latin typeface="Calibri" panose="020F0502020204030204"/>
              </a:endParaRPr>
            </a:p>
          </p:txBody>
        </p:sp>
        <p:sp>
          <p:nvSpPr>
            <p:cNvPr id="4" name="object 4"/>
            <p:cNvSpPr/>
            <p:nvPr/>
          </p:nvSpPr>
          <p:spPr>
            <a:xfrm>
              <a:off x="463676" y="457238"/>
              <a:ext cx="4020820" cy="6639559"/>
            </a:xfrm>
            <a:custGeom>
              <a:avLst/>
              <a:gdLst/>
              <a:ahLst/>
              <a:cxnLst/>
              <a:rect l="l" t="t" r="r" b="b"/>
              <a:pathLst>
                <a:path w="4020820" h="6639559">
                  <a:moveTo>
                    <a:pt x="0" y="6639559"/>
                  </a:moveTo>
                  <a:lnTo>
                    <a:pt x="4020312" y="6639559"/>
                  </a:lnTo>
                  <a:lnTo>
                    <a:pt x="4020312" y="0"/>
                  </a:lnTo>
                  <a:lnTo>
                    <a:pt x="0" y="0"/>
                  </a:lnTo>
                  <a:lnTo>
                    <a:pt x="0" y="6639559"/>
                  </a:lnTo>
                  <a:close/>
                </a:path>
              </a:pathLst>
            </a:custGeom>
            <a:ln w="6349">
              <a:solidFill>
                <a:srgbClr val="000000"/>
              </a:solidFill>
            </a:ln>
          </p:spPr>
          <p:txBody>
            <a:bodyPr wrap="square" lIns="0" tIns="0" rIns="0" bIns="0" rtlCol="0"/>
            <a:lstStyle/>
            <a:p>
              <a:pPr defTabSz="781903"/>
              <a:endParaRPr sz="1539">
                <a:solidFill>
                  <a:prstClr val="black"/>
                </a:solidFill>
                <a:latin typeface="Calibri" panose="020F0502020204030204"/>
              </a:endParaRPr>
            </a:p>
          </p:txBody>
        </p:sp>
      </p:grpSp>
      <p:sp>
        <p:nvSpPr>
          <p:cNvPr id="5" name="object 5"/>
          <p:cNvSpPr txBox="1">
            <a:spLocks noGrp="1"/>
          </p:cNvSpPr>
          <p:nvPr>
            <p:ph type="title"/>
          </p:nvPr>
        </p:nvSpPr>
        <p:spPr>
          <a:xfrm>
            <a:off x="532133" y="2610507"/>
            <a:ext cx="2876993" cy="2380297"/>
          </a:xfrm>
          <a:prstGeom prst="rect">
            <a:avLst/>
          </a:prstGeom>
        </p:spPr>
        <p:txBody>
          <a:bodyPr vert="horz" wrap="square" lIns="0" tIns="10317" rIns="0" bIns="0" rtlCol="0">
            <a:spAutoFit/>
          </a:bodyPr>
          <a:lstStyle/>
          <a:p>
            <a:pPr marL="10860">
              <a:spcBef>
                <a:spcPts val="81"/>
              </a:spcBef>
            </a:pPr>
            <a:r>
              <a:rPr lang="en-GB" sz="2200" b="1" spc="-4">
                <a:solidFill>
                  <a:schemeClr val="bg1"/>
                </a:solidFill>
              </a:rPr>
              <a:t>Public Engagement Services Office</a:t>
            </a:r>
            <a:br>
              <a:rPr lang="en-GB" sz="2200" b="1" spc="-4">
                <a:solidFill>
                  <a:schemeClr val="bg1"/>
                </a:solidFill>
              </a:rPr>
            </a:br>
            <a:br>
              <a:rPr lang="en-GB" sz="2200" b="1" spc="-4">
                <a:solidFill>
                  <a:schemeClr val="bg1"/>
                </a:solidFill>
              </a:rPr>
            </a:br>
            <a:r>
              <a:rPr lang="en-GB" sz="2200" b="1" spc="-4">
                <a:solidFill>
                  <a:schemeClr val="bg1"/>
                </a:solidFill>
              </a:rPr>
              <a:t>Education Officer (maternity cover)</a:t>
            </a:r>
            <a:br>
              <a:rPr lang="en-GB" sz="2200" b="1" spc="-4">
                <a:solidFill>
                  <a:schemeClr val="bg1"/>
                </a:solidFill>
              </a:rPr>
            </a:br>
            <a:r>
              <a:rPr lang="en-GB" sz="2200" b="1" spc="-4">
                <a:solidFill>
                  <a:schemeClr val="bg1"/>
                </a:solidFill>
              </a:rPr>
              <a:t> </a:t>
            </a:r>
            <a:br>
              <a:rPr lang="en-GB" sz="2200" b="1" spc="-4">
                <a:solidFill>
                  <a:schemeClr val="bg1"/>
                </a:solidFill>
              </a:rPr>
            </a:br>
            <a:r>
              <a:rPr lang="en-GB" sz="2200" b="1" spc="-4">
                <a:solidFill>
                  <a:schemeClr val="bg1"/>
                </a:solidFill>
              </a:rPr>
              <a:t>Application Pack</a:t>
            </a:r>
            <a:endParaRPr sz="2200">
              <a:solidFill>
                <a:schemeClr val="bg1"/>
              </a:solidFill>
            </a:endParaRPr>
          </a:p>
        </p:txBody>
      </p:sp>
      <p:pic>
        <p:nvPicPr>
          <p:cNvPr id="9" name="object 9">
            <a:extLst>
              <a:ext uri="{C183D7F6-B498-43B3-948B-1728B52AA6E4}">
                <adec:decorative xmlns:adec="http://schemas.microsoft.com/office/drawing/2017/decorative" val="1"/>
              </a:ext>
            </a:extLst>
          </p:cNvPr>
          <p:cNvPicPr/>
          <p:nvPr/>
        </p:nvPicPr>
        <p:blipFill>
          <a:blip r:embed="rId3"/>
          <a:stretch>
            <a:fillRect/>
          </a:stretch>
        </p:blipFill>
        <p:spPr>
          <a:xfrm>
            <a:off x="3655576" y="450739"/>
            <a:ext cx="5249781" cy="5832812"/>
          </a:xfrm>
          <a:prstGeom prst="rect">
            <a:avLst/>
          </a:prstGeom>
        </p:spPr>
      </p:pic>
      <p:pic>
        <p:nvPicPr>
          <p:cNvPr id="8" name="Picture 7" descr="A purple sign with white text&#10;&#10;Description automatically generated">
            <a:extLst>
              <a:ext uri="{FF2B5EF4-FFF2-40B4-BE49-F238E27FC236}">
                <a16:creationId xmlns:a16="http://schemas.microsoft.com/office/drawing/2014/main" id="{123AF9DD-DDD6-0D32-032B-6363BAF61B2A}"/>
              </a:ext>
            </a:extLst>
          </p:cNvPr>
          <p:cNvPicPr>
            <a:picLocks noChangeAspect="1"/>
          </p:cNvPicPr>
          <p:nvPr/>
        </p:nvPicPr>
        <p:blipFill>
          <a:blip r:embed="rId4"/>
          <a:stretch>
            <a:fillRect/>
          </a:stretch>
        </p:blipFill>
        <p:spPr>
          <a:xfrm>
            <a:off x="625114" y="449780"/>
            <a:ext cx="2752725" cy="185737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175491" y="66421"/>
            <a:ext cx="7886700" cy="752474"/>
          </a:xfrm>
        </p:spPr>
        <p:txBody>
          <a:bodyPr>
            <a:normAutofit/>
          </a:bodyPr>
          <a:lstStyle/>
          <a:p>
            <a:r>
              <a:rPr lang="en-GB" sz="1800" b="1" spc="-5">
                <a:solidFill>
                  <a:srgbClr val="500778"/>
                </a:solidFill>
                <a:latin typeface="Arial" panose="020B0604020202020204" pitchFamily="34" charset="0"/>
                <a:cs typeface="Arial" panose="020B0604020202020204" pitchFamily="34" charset="0"/>
              </a:rPr>
              <a:t>About</a:t>
            </a:r>
            <a:r>
              <a:rPr lang="en-GB" sz="1800" b="1" spc="-85">
                <a:solidFill>
                  <a:srgbClr val="500778"/>
                </a:solidFill>
                <a:latin typeface="Arial" panose="020B0604020202020204" pitchFamily="34" charset="0"/>
                <a:cs typeface="Arial" panose="020B0604020202020204" pitchFamily="34" charset="0"/>
              </a:rPr>
              <a:t> </a:t>
            </a:r>
            <a:r>
              <a:rPr lang="en-GB" sz="1800" b="1" spc="-5">
                <a:solidFill>
                  <a:srgbClr val="500778"/>
                </a:solidFill>
                <a:latin typeface="Arial" panose="020B0604020202020204" pitchFamily="34" charset="0"/>
                <a:cs typeface="Arial" panose="020B0604020202020204" pitchFamily="34" charset="0"/>
              </a:rPr>
              <a:t>us</a:t>
            </a:r>
            <a:endParaRPr lang="en-GB" sz="180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175491" y="1190019"/>
            <a:ext cx="3943350" cy="4477962"/>
          </a:xfrm>
        </p:spPr>
        <p:txBody>
          <a:bodyPr vert="horz" lIns="91440" tIns="45720" rIns="91440" bIns="45720" rtlCol="0" anchor="t">
            <a:noAutofit/>
          </a:bodyPr>
          <a:lstStyle/>
          <a:p>
            <a:pPr marL="0" marR="5080" indent="0">
              <a:lnSpc>
                <a:spcPts val="1310"/>
              </a:lnSpc>
              <a:spcBef>
                <a:spcPts val="250"/>
              </a:spcBef>
              <a:buNone/>
            </a:pPr>
            <a:r>
              <a:rPr lang="en-GB" sz="1200" spc="-5">
                <a:latin typeface="Arial" panose="020B0604020202020204" pitchFamily="34" charset="0"/>
                <a:cs typeface="Arial" panose="020B0604020202020204" pitchFamily="34" charset="0"/>
              </a:rPr>
              <a:t>The</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Parliamentary</a:t>
            </a:r>
            <a:r>
              <a:rPr lang="en-GB" sz="1200" spc="-1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Service</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of</a:t>
            </a:r>
            <a:r>
              <a:rPr lang="en-GB" sz="1200" spc="1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over</a:t>
            </a:r>
            <a:r>
              <a:rPr lang="en-GB" sz="1200" spc="5">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600</a:t>
            </a:r>
            <a:r>
              <a:rPr lang="en-GB" sz="1200" spc="-5">
                <a:latin typeface="Arial" panose="020B0604020202020204" pitchFamily="34" charset="0"/>
                <a:cs typeface="Arial" panose="020B0604020202020204" pitchFamily="34" charset="0"/>
              </a:rPr>
              <a:t> people is</a:t>
            </a:r>
            <a:r>
              <a:rPr lang="en-GB" sz="1200" spc="5">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a</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high-achieving </a:t>
            </a:r>
            <a:r>
              <a:rPr lang="en-GB" sz="1200" spc="-320">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and </a:t>
            </a:r>
            <a:r>
              <a:rPr lang="en-GB" sz="1200" spc="-5">
                <a:latin typeface="Arial" panose="020B0604020202020204" pitchFamily="34" charset="0"/>
                <a:cs typeface="Arial" panose="020B0604020202020204" pitchFamily="34" charset="0"/>
              </a:rPr>
              <a:t>professional organisation.</a:t>
            </a:r>
            <a:r>
              <a:rPr lang="en-GB" sz="1200" spc="320">
                <a:latin typeface="Arial" panose="020B0604020202020204" pitchFamily="34" charset="0"/>
                <a:cs typeface="Arial" panose="020B0604020202020204" pitchFamily="34" charset="0"/>
              </a:rPr>
              <a:t> </a:t>
            </a:r>
            <a:r>
              <a:rPr lang="en-GB" sz="1200" spc="15">
                <a:latin typeface="Arial" panose="020B0604020202020204" pitchFamily="34" charset="0"/>
                <a:cs typeface="Arial" panose="020B0604020202020204" pitchFamily="34" charset="0"/>
              </a:rPr>
              <a:t>We </a:t>
            </a:r>
            <a:r>
              <a:rPr lang="en-GB" sz="1200">
                <a:latin typeface="Arial" panose="020B0604020202020204" pitchFamily="34" charset="0"/>
                <a:cs typeface="Arial" panose="020B0604020202020204" pitchFamily="34" charset="0"/>
              </a:rPr>
              <a:t>are public servants rather than civil </a:t>
            </a:r>
            <a:r>
              <a:rPr lang="en-GB" sz="1200" spc="-5">
                <a:latin typeface="Arial" panose="020B0604020202020204" pitchFamily="34" charset="0"/>
                <a:cs typeface="Arial" panose="020B0604020202020204" pitchFamily="34" charset="0"/>
              </a:rPr>
              <a:t>servants; </a:t>
            </a:r>
            <a:r>
              <a:rPr lang="en-GB" sz="1200" spc="-10">
                <a:latin typeface="Arial" panose="020B0604020202020204" pitchFamily="34" charset="0"/>
                <a:cs typeface="Arial" panose="020B0604020202020204" pitchFamily="34" charset="0"/>
              </a:rPr>
              <a:t>we</a:t>
            </a:r>
            <a:r>
              <a:rPr lang="en-GB" sz="1200" spc="-5">
                <a:latin typeface="Arial" panose="020B0604020202020204" pitchFamily="34" charset="0"/>
                <a:cs typeface="Arial" panose="020B0604020202020204" pitchFamily="34" charset="0"/>
              </a:rPr>
              <a:t> serve </a:t>
            </a:r>
            <a:r>
              <a:rPr lang="en-GB" sz="1200">
                <a:latin typeface="Arial" panose="020B0604020202020204" pitchFamily="34" charset="0"/>
                <a:cs typeface="Arial" panose="020B0604020202020204" pitchFamily="34" charset="0"/>
              </a:rPr>
              <a:t>the </a:t>
            </a:r>
            <a:r>
              <a:rPr lang="en-GB" sz="1200" spc="-5">
                <a:latin typeface="Arial" panose="020B0604020202020204" pitchFamily="34" charset="0"/>
                <a:cs typeface="Arial" panose="020B0604020202020204" pitchFamily="34" charset="0"/>
              </a:rPr>
              <a:t>Parliament</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and its</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Members</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and not</a:t>
            </a:r>
            <a:r>
              <a:rPr lang="en-GB" sz="1200">
                <a:latin typeface="Arial" panose="020B0604020202020204" pitchFamily="34" charset="0"/>
                <a:cs typeface="Arial" panose="020B0604020202020204" pitchFamily="34" charset="0"/>
              </a:rPr>
              <a:t> the</a:t>
            </a:r>
            <a:r>
              <a:rPr lang="en-GB" sz="1200" spc="-1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Scottish</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Government.</a:t>
            </a:r>
          </a:p>
          <a:p>
            <a:pPr marL="0" marR="5080" indent="0">
              <a:lnSpc>
                <a:spcPts val="1310"/>
              </a:lnSpc>
              <a:spcBef>
                <a:spcPts val="250"/>
              </a:spcBef>
              <a:buNone/>
            </a:pPr>
            <a:r>
              <a:rPr lang="en-GB" sz="1200" spc="-5">
                <a:latin typeface="Arial" panose="020B0604020202020204" pitchFamily="34" charset="0"/>
                <a:cs typeface="Arial" panose="020B0604020202020204" pitchFamily="34" charset="0"/>
              </a:rPr>
              <a:t>                                                                                          The </a:t>
            </a:r>
            <a:r>
              <a:rPr lang="en-GB" sz="1200" spc="-5">
                <a:latin typeface="Arial" panose="020B0604020202020204" pitchFamily="34" charset="0"/>
                <a:cs typeface="Arial" panose="020B0604020202020204" pitchFamily="34" charset="0"/>
                <a:hlinkClick r:id="rId2"/>
              </a:rPr>
              <a:t>Scottish Parliamentary Corporate Body</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is</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responsible </a:t>
            </a:r>
            <a:r>
              <a:rPr lang="en-GB" sz="1200">
                <a:latin typeface="Arial" panose="020B0604020202020204" pitchFamily="34" charset="0"/>
                <a:cs typeface="Arial" panose="020B0604020202020204" pitchFamily="34" charset="0"/>
              </a:rPr>
              <a:t>for </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providing</a:t>
            </a:r>
            <a:r>
              <a:rPr lang="en-GB" sz="1200" spc="-10">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the </a:t>
            </a:r>
            <a:r>
              <a:rPr lang="en-GB" sz="1200" spc="-5">
                <a:latin typeface="Arial" panose="020B0604020202020204" pitchFamily="34" charset="0"/>
                <a:cs typeface="Arial" panose="020B0604020202020204" pitchFamily="34" charset="0"/>
              </a:rPr>
              <a:t>Parliament</a:t>
            </a:r>
            <a:r>
              <a:rPr lang="en-GB" sz="1200" spc="5">
                <a:latin typeface="Arial" panose="020B0604020202020204" pitchFamily="34" charset="0"/>
                <a:cs typeface="Arial" panose="020B0604020202020204" pitchFamily="34" charset="0"/>
              </a:rPr>
              <a:t> </a:t>
            </a:r>
            <a:r>
              <a:rPr lang="en-GB" sz="1200" spc="-10">
                <a:latin typeface="Arial" panose="020B0604020202020204" pitchFamily="34" charset="0"/>
                <a:cs typeface="Arial" panose="020B0604020202020204" pitchFamily="34" charset="0"/>
              </a:rPr>
              <a:t>with</a:t>
            </a:r>
            <a:r>
              <a:rPr lang="en-GB" sz="1200">
                <a:latin typeface="Arial" panose="020B0604020202020204" pitchFamily="34" charset="0"/>
                <a:cs typeface="Arial" panose="020B0604020202020204" pitchFamily="34" charset="0"/>
              </a:rPr>
              <a:t> the</a:t>
            </a:r>
            <a:r>
              <a:rPr lang="en-GB" sz="1200" spc="1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property,</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staff</a:t>
            </a:r>
            <a:r>
              <a:rPr lang="en-GB" sz="1200" spc="2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and</a:t>
            </a:r>
            <a:r>
              <a:rPr lang="en-GB" sz="1200">
                <a:latin typeface="Arial" panose="020B0604020202020204" pitchFamily="34" charset="0"/>
                <a:cs typeface="Arial" panose="020B0604020202020204" pitchFamily="34" charset="0"/>
              </a:rPr>
              <a:t> </a:t>
            </a:r>
            <a:r>
              <a:rPr lang="en-GB" sz="1200" spc="-10">
                <a:latin typeface="Arial" panose="020B0604020202020204" pitchFamily="34" charset="0"/>
                <a:cs typeface="Arial" panose="020B0604020202020204" pitchFamily="34" charset="0"/>
              </a:rPr>
              <a:t>services </a:t>
            </a:r>
            <a:r>
              <a:rPr lang="en-GB" sz="1200" spc="-5">
                <a:latin typeface="Arial" panose="020B0604020202020204" pitchFamily="34" charset="0"/>
                <a:cs typeface="Arial" panose="020B0604020202020204" pitchFamily="34" charset="0"/>
              </a:rPr>
              <a:t> required</a:t>
            </a:r>
            <a:r>
              <a:rPr lang="en-GB" sz="1200" spc="-10">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for</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the</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Parliament’s</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purposes, in</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accordance</a:t>
            </a:r>
            <a:r>
              <a:rPr lang="en-GB" sz="1200">
                <a:latin typeface="Arial" panose="020B0604020202020204" pitchFamily="34" charset="0"/>
                <a:cs typeface="Arial" panose="020B0604020202020204" pitchFamily="34" charset="0"/>
              </a:rPr>
              <a:t> </a:t>
            </a:r>
            <a:r>
              <a:rPr lang="en-GB" sz="1200" spc="-10">
                <a:latin typeface="Arial" panose="020B0604020202020204" pitchFamily="34" charset="0"/>
                <a:cs typeface="Arial" panose="020B0604020202020204" pitchFamily="34" charset="0"/>
              </a:rPr>
              <a:t>with</a:t>
            </a:r>
            <a:r>
              <a:rPr lang="en-GB" sz="1200" spc="5">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the </a:t>
            </a:r>
            <a:r>
              <a:rPr lang="en-GB" sz="1200" spc="-5">
                <a:latin typeface="Arial" panose="020B0604020202020204" pitchFamily="34" charset="0"/>
                <a:cs typeface="Arial" panose="020B0604020202020204" pitchFamily="34" charset="0"/>
              </a:rPr>
              <a:t>Scotland</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Act</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1998.</a:t>
            </a:r>
            <a:r>
              <a:rPr lang="en-GB" sz="1200" spc="-10">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It </a:t>
            </a:r>
            <a:r>
              <a:rPr lang="en-GB" sz="1200" spc="-5">
                <a:latin typeface="Arial" panose="020B0604020202020204" pitchFamily="34" charset="0"/>
                <a:cs typeface="Arial" panose="020B0604020202020204" pitchFamily="34" charset="0"/>
              </a:rPr>
              <a:t>is</a:t>
            </a:r>
            <a:r>
              <a:rPr lang="en-GB" sz="1200" spc="-1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made</a:t>
            </a:r>
            <a:r>
              <a:rPr lang="en-GB" sz="1200" spc="-10">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up</a:t>
            </a:r>
            <a:r>
              <a:rPr lang="en-GB" sz="1200" spc="-5">
                <a:latin typeface="Arial" panose="020B0604020202020204" pitchFamily="34" charset="0"/>
                <a:cs typeface="Arial" panose="020B0604020202020204" pitchFamily="34" charset="0"/>
              </a:rPr>
              <a:t> of</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five</a:t>
            </a:r>
            <a:r>
              <a:rPr lang="en-GB" sz="1200" spc="2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Members</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elected</a:t>
            </a:r>
            <a:r>
              <a:rPr lang="en-GB" sz="1200">
                <a:latin typeface="Arial" panose="020B0604020202020204" pitchFamily="34" charset="0"/>
                <a:cs typeface="Arial" panose="020B0604020202020204" pitchFamily="34" charset="0"/>
              </a:rPr>
              <a:t> by</a:t>
            </a:r>
            <a:r>
              <a:rPr lang="en-GB" sz="1200" spc="-1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the </a:t>
            </a:r>
            <a:r>
              <a:rPr lang="en-GB" sz="1200" spc="-31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Parliament</a:t>
            </a:r>
            <a:r>
              <a:rPr lang="en-GB" sz="1200" spc="-15">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and</a:t>
            </a:r>
            <a:r>
              <a:rPr lang="en-GB" sz="1200" spc="-1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the</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Presiding</a:t>
            </a:r>
            <a:r>
              <a:rPr lang="en-GB" sz="1200" spc="-1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Officer. </a:t>
            </a:r>
          </a:p>
          <a:p>
            <a:pPr marL="0" marR="5080" indent="0">
              <a:lnSpc>
                <a:spcPts val="1310"/>
              </a:lnSpc>
              <a:spcBef>
                <a:spcPts val="250"/>
              </a:spcBef>
              <a:buNone/>
            </a:pPr>
            <a:endParaRPr lang="en-GB" sz="1200" spc="-5">
              <a:latin typeface="Arial" panose="020B0604020202020204" pitchFamily="34" charset="0"/>
              <a:cs typeface="Arial" panose="020B0604020202020204" pitchFamily="34" charset="0"/>
            </a:endParaRPr>
          </a:p>
          <a:p>
            <a:pPr marL="0" marR="5080" indent="0">
              <a:lnSpc>
                <a:spcPts val="1310"/>
              </a:lnSpc>
              <a:spcBef>
                <a:spcPts val="250"/>
              </a:spcBef>
              <a:buNone/>
            </a:pPr>
            <a:r>
              <a:rPr lang="en-GB" sz="1200" spc="-5">
                <a:latin typeface="Arial" panose="020B0604020202020204" pitchFamily="34" charset="0"/>
                <a:cs typeface="Arial" panose="020B0604020202020204" pitchFamily="34" charset="0"/>
              </a:rPr>
              <a:t>The</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Corporate </a:t>
            </a:r>
            <a:r>
              <a:rPr lang="en-GB" sz="1200">
                <a:latin typeface="Arial" panose="020B0604020202020204" pitchFamily="34" charset="0"/>
                <a:cs typeface="Arial" panose="020B0604020202020204" pitchFamily="34" charset="0"/>
              </a:rPr>
              <a:t>Body</a:t>
            </a:r>
            <a:r>
              <a:rPr lang="en-GB" sz="1200" spc="-1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delegates</a:t>
            </a:r>
            <a:r>
              <a:rPr lang="en-GB" sz="1200" spc="5">
                <a:latin typeface="Arial" panose="020B0604020202020204" pitchFamily="34" charset="0"/>
                <a:cs typeface="Arial" panose="020B0604020202020204" pitchFamily="34" charset="0"/>
              </a:rPr>
              <a:t> </a:t>
            </a:r>
            <a:r>
              <a:rPr lang="en-GB" sz="1200" spc="-10">
                <a:latin typeface="Arial" panose="020B0604020202020204" pitchFamily="34" charset="0"/>
                <a:cs typeface="Arial" panose="020B0604020202020204" pitchFamily="34" charset="0"/>
              </a:rPr>
              <a:t>the</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day-to-day</a:t>
            </a:r>
            <a:r>
              <a:rPr lang="en-GB" sz="1200" spc="-1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running </a:t>
            </a:r>
            <a:r>
              <a:rPr lang="en-GB" sz="1200">
                <a:latin typeface="Arial" panose="020B0604020202020204" pitchFamily="34" charset="0"/>
                <a:cs typeface="Arial" panose="020B0604020202020204" pitchFamily="34" charset="0"/>
              </a:rPr>
              <a:t>of</a:t>
            </a:r>
            <a:r>
              <a:rPr lang="en-GB" sz="1200" spc="5">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the </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Parliament to</a:t>
            </a:r>
            <a:r>
              <a:rPr lang="en-GB" sz="120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David McGill,</a:t>
            </a:r>
            <a:r>
              <a:rPr lang="en-GB" sz="1200">
                <a:latin typeface="Arial" panose="020B0604020202020204" pitchFamily="34" charset="0"/>
                <a:cs typeface="Arial" panose="020B0604020202020204" pitchFamily="34" charset="0"/>
              </a:rPr>
              <a:t> our</a:t>
            </a:r>
            <a:r>
              <a:rPr lang="en-GB" sz="1200" spc="-5">
                <a:latin typeface="Arial" panose="020B0604020202020204" pitchFamily="34" charset="0"/>
                <a:cs typeface="Arial" panose="020B0604020202020204" pitchFamily="34" charset="0"/>
              </a:rPr>
              <a:t> Clerk/Chief</a:t>
            </a:r>
            <a:r>
              <a:rPr lang="en-GB" sz="1200" spc="-10">
                <a:latin typeface="Arial" panose="020B0604020202020204" pitchFamily="34" charset="0"/>
                <a:cs typeface="Arial" panose="020B0604020202020204" pitchFamily="34" charset="0"/>
              </a:rPr>
              <a:t> </a:t>
            </a:r>
            <a:r>
              <a:rPr lang="en-GB" sz="1200" spc="-5">
                <a:latin typeface="Arial" panose="020B0604020202020204" pitchFamily="34" charset="0"/>
                <a:cs typeface="Arial" panose="020B0604020202020204" pitchFamily="34" charset="0"/>
              </a:rPr>
              <a:t>Executive.</a:t>
            </a:r>
            <a:r>
              <a:rPr lang="en-GB" sz="1200" spc="40">
                <a:latin typeface="Arial" panose="020B0604020202020204" pitchFamily="34" charset="0"/>
                <a:cs typeface="Arial" panose="020B0604020202020204" pitchFamily="34" charset="0"/>
              </a:rPr>
              <a:t> </a:t>
            </a:r>
          </a:p>
          <a:p>
            <a:pPr marL="0" marR="5080" indent="0">
              <a:lnSpc>
                <a:spcPts val="1310"/>
              </a:lnSpc>
              <a:spcBef>
                <a:spcPts val="250"/>
              </a:spcBef>
              <a:buNone/>
            </a:pPr>
            <a:endParaRPr lang="en-GB" sz="1200" spc="40">
              <a:latin typeface="Arial" panose="020B0604020202020204" pitchFamily="34" charset="0"/>
              <a:cs typeface="Arial" panose="020B0604020202020204" pitchFamily="34" charset="0"/>
            </a:endParaRPr>
          </a:p>
          <a:p>
            <a:pPr marL="0" marR="5080" indent="0">
              <a:lnSpc>
                <a:spcPts val="1310"/>
              </a:lnSpc>
              <a:spcBef>
                <a:spcPts val="250"/>
              </a:spcBef>
              <a:buNone/>
            </a:pPr>
            <a:r>
              <a:rPr lang="en-GB" sz="1200" spc="40">
                <a:latin typeface="Arial" panose="020B0604020202020204" pitchFamily="34" charset="0"/>
                <a:cs typeface="Arial" panose="020B0604020202020204" pitchFamily="34" charset="0"/>
              </a:rPr>
              <a:t>David is  assisted by his Senior Executive Team in setting the strategic direction for the parliamentary service and for creating the  conditions that helps to promote a positive workplace culture. You can view our structure and offices in our </a:t>
            </a:r>
            <a:r>
              <a:rPr lang="en-GB" sz="1200" spc="40">
                <a:latin typeface="Arial" panose="020B0604020202020204" pitchFamily="34" charset="0"/>
                <a:cs typeface="Arial" panose="020B0604020202020204" pitchFamily="34" charset="0"/>
                <a:hlinkClick r:id="rId3"/>
              </a:rPr>
              <a:t>organisation chart</a:t>
            </a:r>
            <a:r>
              <a:rPr lang="en-GB" sz="1200" spc="40">
                <a:latin typeface="Arial" panose="020B0604020202020204" pitchFamily="34" charset="0"/>
                <a:cs typeface="Arial" panose="020B0604020202020204" pitchFamily="34" charset="0"/>
              </a:rPr>
              <a:t>.</a:t>
            </a:r>
            <a:endParaRPr lang="en-GB" sz="1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E86DCE3-C410-4C8F-8765-E3D3DBFCCE74}"/>
              </a:ext>
            </a:extLst>
          </p:cNvPr>
          <p:cNvSpPr txBox="1"/>
          <p:nvPr/>
        </p:nvSpPr>
        <p:spPr>
          <a:xfrm>
            <a:off x="4118841" y="818895"/>
            <a:ext cx="4756727" cy="4154984"/>
          </a:xfrm>
          <a:prstGeom prst="rect">
            <a:avLst/>
          </a:prstGeom>
          <a:noFill/>
        </p:spPr>
        <p:txBody>
          <a:bodyPr wrap="square" lIns="91440" tIns="45720" rIns="91440" bIns="45720" rtlCol="0" anchor="t">
            <a:spAutoFit/>
          </a:bodyPr>
          <a:lstStyle/>
          <a:p>
            <a:endParaRPr lang="en-GB" sz="1200" spc="-5">
              <a:latin typeface="Arial"/>
              <a:cs typeface="Arial"/>
            </a:endParaRPr>
          </a:p>
          <a:p>
            <a:endParaRPr lang="en-GB" sz="1200">
              <a:latin typeface="Arial"/>
              <a:cs typeface="Arial"/>
            </a:endParaRPr>
          </a:p>
          <a:p>
            <a:pPr marL="12700" marR="128905"/>
            <a:r>
              <a:rPr lang="en-GB" sz="1200">
                <a:latin typeface="Arial"/>
                <a:cs typeface="Arial"/>
              </a:rPr>
              <a:t>Our </a:t>
            </a:r>
            <a:r>
              <a:rPr lang="en-GB" sz="1200" spc="-5">
                <a:latin typeface="Arial"/>
                <a:cs typeface="Arial"/>
              </a:rPr>
              <a:t>vision</a:t>
            </a:r>
            <a:r>
              <a:rPr lang="en-GB" sz="1200">
                <a:latin typeface="Arial"/>
                <a:cs typeface="Arial"/>
              </a:rPr>
              <a:t> </a:t>
            </a:r>
            <a:r>
              <a:rPr lang="en-GB" sz="1200" spc="-5">
                <a:latin typeface="Arial"/>
                <a:cs typeface="Arial"/>
              </a:rPr>
              <a:t>is </a:t>
            </a:r>
            <a:r>
              <a:rPr lang="en-GB" sz="1200">
                <a:latin typeface="Arial"/>
                <a:cs typeface="Arial"/>
              </a:rPr>
              <a:t>clear:</a:t>
            </a:r>
            <a:r>
              <a:rPr lang="en-GB" sz="1200" spc="-15">
                <a:latin typeface="Arial"/>
                <a:cs typeface="Arial"/>
              </a:rPr>
              <a:t> </a:t>
            </a:r>
            <a:r>
              <a:rPr lang="en-GB" sz="1200">
                <a:latin typeface="Arial"/>
                <a:cs typeface="Arial"/>
              </a:rPr>
              <a:t>To</a:t>
            </a:r>
            <a:r>
              <a:rPr lang="en-GB" sz="1200" spc="-10">
                <a:latin typeface="Arial"/>
                <a:cs typeface="Arial"/>
              </a:rPr>
              <a:t> </a:t>
            </a:r>
            <a:r>
              <a:rPr lang="en-GB" sz="1200">
                <a:latin typeface="Arial"/>
                <a:cs typeface="Arial"/>
              </a:rPr>
              <a:t>make</a:t>
            </a:r>
            <a:r>
              <a:rPr lang="en-GB" sz="1200" spc="-10">
                <a:latin typeface="Arial"/>
                <a:cs typeface="Arial"/>
              </a:rPr>
              <a:t> </a:t>
            </a:r>
            <a:r>
              <a:rPr lang="en-GB" sz="1200">
                <a:latin typeface="Arial"/>
                <a:cs typeface="Arial"/>
              </a:rPr>
              <a:t>a</a:t>
            </a:r>
            <a:r>
              <a:rPr lang="en-GB" sz="1200" spc="-5">
                <a:latin typeface="Arial"/>
                <a:cs typeface="Arial"/>
              </a:rPr>
              <a:t> positive</a:t>
            </a:r>
            <a:r>
              <a:rPr lang="en-GB" sz="1200">
                <a:latin typeface="Arial"/>
                <a:cs typeface="Arial"/>
              </a:rPr>
              <a:t> </a:t>
            </a:r>
            <a:r>
              <a:rPr lang="en-GB" sz="1200" spc="-5">
                <a:latin typeface="Arial"/>
                <a:cs typeface="Arial"/>
              </a:rPr>
              <a:t>difference</a:t>
            </a:r>
            <a:r>
              <a:rPr lang="en-GB" sz="1200">
                <a:latin typeface="Arial"/>
                <a:cs typeface="Arial"/>
              </a:rPr>
              <a:t> </a:t>
            </a:r>
            <a:r>
              <a:rPr lang="en-GB" sz="1200" spc="-5">
                <a:latin typeface="Arial"/>
                <a:cs typeface="Arial"/>
              </a:rPr>
              <a:t>to</a:t>
            </a:r>
            <a:r>
              <a:rPr lang="en-GB" sz="1200">
                <a:latin typeface="Arial"/>
                <a:cs typeface="Arial"/>
              </a:rPr>
              <a:t> </a:t>
            </a:r>
            <a:r>
              <a:rPr lang="en-GB" sz="1200" spc="-5">
                <a:latin typeface="Arial"/>
                <a:cs typeface="Arial"/>
              </a:rPr>
              <a:t>the</a:t>
            </a:r>
            <a:r>
              <a:rPr lang="en-GB" sz="1200">
                <a:latin typeface="Arial"/>
                <a:cs typeface="Arial"/>
              </a:rPr>
              <a:t> </a:t>
            </a:r>
            <a:r>
              <a:rPr lang="en-GB" sz="1200" spc="-5">
                <a:latin typeface="Arial"/>
                <a:cs typeface="Arial"/>
              </a:rPr>
              <a:t>lives</a:t>
            </a:r>
            <a:r>
              <a:rPr lang="en-GB" sz="1200">
                <a:latin typeface="Arial"/>
                <a:cs typeface="Arial"/>
              </a:rPr>
              <a:t> </a:t>
            </a:r>
            <a:r>
              <a:rPr lang="en-GB" sz="1200" spc="-5">
                <a:latin typeface="Arial"/>
                <a:cs typeface="Arial"/>
              </a:rPr>
              <a:t>of</a:t>
            </a:r>
            <a:r>
              <a:rPr lang="en-GB" sz="1200" spc="10">
                <a:latin typeface="Arial"/>
                <a:cs typeface="Arial"/>
              </a:rPr>
              <a:t> </a:t>
            </a:r>
            <a:r>
              <a:rPr lang="en-GB" sz="1200" spc="-5">
                <a:latin typeface="Arial"/>
                <a:cs typeface="Arial"/>
              </a:rPr>
              <a:t>the </a:t>
            </a:r>
            <a:r>
              <a:rPr lang="en-GB" sz="1200" spc="-320">
                <a:latin typeface="Arial"/>
                <a:cs typeface="Arial"/>
              </a:rPr>
              <a:t> </a:t>
            </a:r>
            <a:r>
              <a:rPr lang="en-GB" sz="1200" spc="-5">
                <a:latin typeface="Arial"/>
                <a:cs typeface="Arial"/>
              </a:rPr>
              <a:t>people</a:t>
            </a:r>
            <a:r>
              <a:rPr lang="en-GB" sz="1200">
                <a:latin typeface="Arial"/>
                <a:cs typeface="Arial"/>
              </a:rPr>
              <a:t> </a:t>
            </a:r>
            <a:r>
              <a:rPr lang="en-GB" sz="1200" spc="-5">
                <a:latin typeface="Arial"/>
                <a:cs typeface="Arial"/>
              </a:rPr>
              <a:t>of</a:t>
            </a:r>
            <a:r>
              <a:rPr lang="en-GB" sz="1200" spc="5">
                <a:latin typeface="Arial"/>
                <a:cs typeface="Arial"/>
              </a:rPr>
              <a:t> </a:t>
            </a:r>
            <a:r>
              <a:rPr lang="en-GB" sz="1200" spc="-5">
                <a:latin typeface="Arial"/>
                <a:cs typeface="Arial"/>
              </a:rPr>
              <a:t>Scotland.</a:t>
            </a:r>
            <a:r>
              <a:rPr lang="en-GB" sz="1200" spc="20">
                <a:latin typeface="Arial"/>
                <a:cs typeface="Arial"/>
              </a:rPr>
              <a:t> </a:t>
            </a:r>
            <a:r>
              <a:rPr lang="en-GB" sz="1200" spc="-5">
                <a:latin typeface="Arial"/>
                <a:cs typeface="Arial"/>
              </a:rPr>
              <a:t>This means putting</a:t>
            </a:r>
            <a:r>
              <a:rPr lang="en-GB" sz="1200" spc="-10">
                <a:latin typeface="Arial"/>
                <a:cs typeface="Arial"/>
              </a:rPr>
              <a:t> </a:t>
            </a:r>
            <a:r>
              <a:rPr lang="en-GB" sz="1200" spc="-5">
                <a:latin typeface="Arial"/>
                <a:cs typeface="Arial"/>
              </a:rPr>
              <a:t>people</a:t>
            </a:r>
            <a:r>
              <a:rPr lang="en-GB" sz="1200" spc="5">
                <a:latin typeface="Arial"/>
                <a:cs typeface="Arial"/>
              </a:rPr>
              <a:t> </a:t>
            </a:r>
            <a:r>
              <a:rPr lang="en-GB" sz="1200">
                <a:latin typeface="Arial"/>
                <a:cs typeface="Arial"/>
              </a:rPr>
              <a:t>at</a:t>
            </a:r>
            <a:r>
              <a:rPr lang="en-GB" sz="1200" spc="-10">
                <a:latin typeface="Arial"/>
                <a:cs typeface="Arial"/>
              </a:rPr>
              <a:t> </a:t>
            </a:r>
            <a:r>
              <a:rPr lang="en-GB" sz="1200" spc="-5">
                <a:latin typeface="Arial"/>
                <a:cs typeface="Arial"/>
              </a:rPr>
              <a:t>the</a:t>
            </a:r>
            <a:r>
              <a:rPr lang="en-GB" sz="1200" spc="5">
                <a:latin typeface="Arial"/>
                <a:cs typeface="Arial"/>
              </a:rPr>
              <a:t> </a:t>
            </a:r>
            <a:r>
              <a:rPr lang="en-GB" sz="1200" spc="-5">
                <a:latin typeface="Arial"/>
                <a:cs typeface="Arial"/>
              </a:rPr>
              <a:t>centre</a:t>
            </a:r>
            <a:r>
              <a:rPr lang="en-GB" sz="1200">
                <a:latin typeface="Arial"/>
                <a:cs typeface="Arial"/>
              </a:rPr>
              <a:t> </a:t>
            </a:r>
            <a:r>
              <a:rPr lang="en-GB" sz="1200" spc="-5">
                <a:latin typeface="Arial"/>
                <a:cs typeface="Arial"/>
              </a:rPr>
              <a:t>of </a:t>
            </a:r>
            <a:r>
              <a:rPr lang="en-GB" sz="1200">
                <a:latin typeface="Arial"/>
                <a:cs typeface="Arial"/>
              </a:rPr>
              <a:t> </a:t>
            </a:r>
            <a:r>
              <a:rPr lang="en-GB" sz="1200" spc="-5">
                <a:latin typeface="Arial"/>
                <a:cs typeface="Arial"/>
              </a:rPr>
              <a:t>everything</a:t>
            </a:r>
            <a:r>
              <a:rPr lang="en-GB" sz="1200" spc="-15">
                <a:latin typeface="Arial"/>
                <a:cs typeface="Arial"/>
              </a:rPr>
              <a:t> </a:t>
            </a:r>
            <a:r>
              <a:rPr lang="en-GB" sz="1200" spc="-10">
                <a:latin typeface="Arial"/>
                <a:cs typeface="Arial"/>
              </a:rPr>
              <a:t>we</a:t>
            </a:r>
            <a:r>
              <a:rPr lang="en-GB" sz="1200">
                <a:latin typeface="Arial"/>
                <a:cs typeface="Arial"/>
              </a:rPr>
              <a:t> do.</a:t>
            </a:r>
          </a:p>
          <a:p>
            <a:pPr marL="12700" marR="128905"/>
            <a:endParaRPr lang="en-GB" sz="1200">
              <a:latin typeface="Arial"/>
              <a:cs typeface="Arial"/>
            </a:endParaRPr>
          </a:p>
          <a:p>
            <a:pPr marL="12700" marR="128905"/>
            <a:r>
              <a:rPr lang="en-GB" sz="1200" spc="15">
                <a:latin typeface="Arial"/>
                <a:cs typeface="Arial"/>
              </a:rPr>
              <a:t>We</a:t>
            </a:r>
            <a:r>
              <a:rPr lang="en-GB" sz="1200" spc="-20">
                <a:latin typeface="Arial"/>
                <a:cs typeface="Arial"/>
              </a:rPr>
              <a:t> </a:t>
            </a:r>
            <a:r>
              <a:rPr lang="en-GB" sz="1200" spc="-5">
                <a:latin typeface="Arial"/>
                <a:cs typeface="Arial"/>
              </a:rPr>
              <a:t>attach</a:t>
            </a:r>
            <a:r>
              <a:rPr lang="en-GB" sz="1200" spc="5">
                <a:latin typeface="Arial"/>
                <a:cs typeface="Arial"/>
              </a:rPr>
              <a:t> </a:t>
            </a:r>
            <a:r>
              <a:rPr lang="en-GB" sz="1200" spc="-5">
                <a:latin typeface="Arial"/>
                <a:cs typeface="Arial"/>
              </a:rPr>
              <a:t>great</a:t>
            </a:r>
            <a:r>
              <a:rPr lang="en-GB" sz="1200">
                <a:latin typeface="Arial"/>
                <a:cs typeface="Arial"/>
              </a:rPr>
              <a:t> </a:t>
            </a:r>
            <a:r>
              <a:rPr lang="en-GB" sz="1200" spc="-5">
                <a:latin typeface="Arial"/>
                <a:cs typeface="Arial"/>
              </a:rPr>
              <a:t>importance </a:t>
            </a:r>
            <a:r>
              <a:rPr lang="en-GB" sz="1200">
                <a:latin typeface="Arial"/>
                <a:cs typeface="Arial"/>
              </a:rPr>
              <a:t>to our commitments to</a:t>
            </a:r>
            <a:r>
              <a:rPr lang="en-GB" sz="1200" spc="5">
                <a:latin typeface="Arial"/>
                <a:cs typeface="Arial"/>
              </a:rPr>
              <a:t> </a:t>
            </a:r>
            <a:r>
              <a:rPr lang="en-GB" sz="1200" spc="-5">
                <a:uFill>
                  <a:solidFill>
                    <a:srgbClr val="0033CC"/>
                  </a:solidFill>
                </a:uFill>
                <a:latin typeface="Arial"/>
                <a:cs typeface="Arial"/>
                <a:hlinkClick r:id="rId4"/>
              </a:rPr>
              <a:t>Diversity</a:t>
            </a:r>
            <a:r>
              <a:rPr lang="en-GB" sz="1200" spc="-10">
                <a:uFill>
                  <a:solidFill>
                    <a:srgbClr val="0033CC"/>
                  </a:solidFill>
                </a:uFill>
                <a:latin typeface="Arial"/>
                <a:cs typeface="Arial"/>
                <a:hlinkClick r:id="rId4"/>
              </a:rPr>
              <a:t> </a:t>
            </a:r>
            <a:r>
              <a:rPr lang="en-GB" sz="1200">
                <a:uFill>
                  <a:solidFill>
                    <a:srgbClr val="0033CC"/>
                  </a:solidFill>
                </a:uFill>
                <a:latin typeface="Arial"/>
                <a:cs typeface="Arial"/>
                <a:hlinkClick r:id="rId4"/>
              </a:rPr>
              <a:t>and</a:t>
            </a:r>
            <a:r>
              <a:rPr lang="en-GB" sz="1200" spc="5">
                <a:uFill>
                  <a:solidFill>
                    <a:srgbClr val="0033CC"/>
                  </a:solidFill>
                </a:uFill>
                <a:latin typeface="Arial"/>
                <a:cs typeface="Arial"/>
                <a:hlinkClick r:id="rId4"/>
              </a:rPr>
              <a:t> </a:t>
            </a:r>
            <a:r>
              <a:rPr lang="en-GB" sz="1200" spc="-5">
                <a:uFill>
                  <a:solidFill>
                    <a:srgbClr val="0033CC"/>
                  </a:solidFill>
                </a:uFill>
                <a:latin typeface="Arial"/>
                <a:cs typeface="Arial"/>
                <a:hlinkClick r:id="rId4"/>
              </a:rPr>
              <a:t>Inclusion</a:t>
            </a:r>
            <a:r>
              <a:rPr lang="en-GB" sz="1200" spc="-10">
                <a:uFill>
                  <a:solidFill>
                    <a:srgbClr val="0033CC"/>
                  </a:solidFill>
                </a:uFill>
                <a:latin typeface="Arial"/>
                <a:cs typeface="Arial"/>
              </a:rPr>
              <a:t> </a:t>
            </a:r>
            <a:r>
              <a:rPr lang="en-GB" sz="1200">
                <a:latin typeface="Arial"/>
                <a:cs typeface="Arial"/>
              </a:rPr>
              <a:t>and our core </a:t>
            </a:r>
            <a:r>
              <a:rPr lang="en-GB" sz="1200" spc="-5">
                <a:latin typeface="Arial"/>
                <a:cs typeface="Arial"/>
              </a:rPr>
              <a:t>values of stewardship, excellence, respect and inclusiveness form </a:t>
            </a:r>
            <a:r>
              <a:rPr lang="en-GB" sz="1200">
                <a:latin typeface="Arial"/>
                <a:cs typeface="Arial"/>
              </a:rPr>
              <a:t>a </a:t>
            </a:r>
            <a:r>
              <a:rPr lang="en-GB" sz="1200" spc="-5">
                <a:latin typeface="Arial"/>
                <a:cs typeface="Arial"/>
              </a:rPr>
              <a:t>central part of </a:t>
            </a:r>
            <a:r>
              <a:rPr lang="en-GB" sz="1200">
                <a:latin typeface="Arial"/>
                <a:cs typeface="Arial"/>
              </a:rPr>
              <a:t>our </a:t>
            </a:r>
            <a:r>
              <a:rPr lang="en-GB" sz="1200" spc="-5">
                <a:latin typeface="Arial"/>
                <a:cs typeface="Arial"/>
              </a:rPr>
              <a:t>working culture.</a:t>
            </a:r>
            <a:endParaRPr lang="en-GB" sz="1200">
              <a:latin typeface="Arial"/>
              <a:cs typeface="Arial"/>
            </a:endParaRPr>
          </a:p>
          <a:p>
            <a:pPr marL="12700" marR="128905"/>
            <a:endParaRPr lang="en-GB" sz="1200">
              <a:latin typeface="Arial"/>
              <a:cs typeface="Arial"/>
            </a:endParaRPr>
          </a:p>
          <a:p>
            <a:pPr marL="12700" marR="128905"/>
            <a:r>
              <a:rPr lang="en-GB" sz="1200">
                <a:latin typeface="Arial"/>
                <a:cs typeface="Arial"/>
              </a:rPr>
              <a:t>Our </a:t>
            </a:r>
            <a:r>
              <a:rPr lang="en-GB" sz="1200" spc="-5">
                <a:latin typeface="Arial"/>
                <a:cs typeface="Arial"/>
              </a:rPr>
              <a:t>performance</a:t>
            </a:r>
            <a:r>
              <a:rPr lang="en-GB" sz="1200" spc="-10">
                <a:latin typeface="Arial"/>
                <a:cs typeface="Arial"/>
              </a:rPr>
              <a:t> </a:t>
            </a:r>
            <a:r>
              <a:rPr lang="en-GB" sz="1200" spc="-5">
                <a:latin typeface="Arial"/>
                <a:cs typeface="Arial"/>
              </a:rPr>
              <a:t>framework</a:t>
            </a:r>
            <a:r>
              <a:rPr lang="en-GB" sz="1200">
                <a:latin typeface="Arial"/>
                <a:cs typeface="Arial"/>
              </a:rPr>
              <a:t> </a:t>
            </a:r>
            <a:r>
              <a:rPr lang="en-GB" sz="1200" spc="-5">
                <a:latin typeface="Arial"/>
                <a:cs typeface="Arial"/>
              </a:rPr>
              <a:t>helps</a:t>
            </a:r>
            <a:r>
              <a:rPr lang="en-GB" sz="1200">
                <a:latin typeface="Arial"/>
                <a:cs typeface="Arial"/>
              </a:rPr>
              <a:t> us </a:t>
            </a:r>
            <a:r>
              <a:rPr lang="en-GB" sz="1200" spc="-5">
                <a:latin typeface="Arial"/>
                <a:cs typeface="Arial"/>
              </a:rPr>
              <a:t>to</a:t>
            </a:r>
            <a:r>
              <a:rPr lang="en-GB" sz="1200">
                <a:latin typeface="Arial"/>
                <a:cs typeface="Arial"/>
              </a:rPr>
              <a:t> </a:t>
            </a:r>
            <a:r>
              <a:rPr lang="en-GB" sz="1200" spc="-5">
                <a:latin typeface="Arial"/>
                <a:cs typeface="Arial"/>
              </a:rPr>
              <a:t>communicate and </a:t>
            </a:r>
            <a:r>
              <a:rPr lang="en-GB" sz="1200">
                <a:latin typeface="Arial"/>
                <a:cs typeface="Arial"/>
              </a:rPr>
              <a:t> </a:t>
            </a:r>
            <a:r>
              <a:rPr lang="en-GB" sz="1200" spc="-5">
                <a:latin typeface="Arial"/>
                <a:cs typeface="Arial"/>
              </a:rPr>
              <a:t>implement</a:t>
            </a:r>
            <a:r>
              <a:rPr lang="en-GB" sz="1200" spc="30">
                <a:latin typeface="Arial"/>
                <a:cs typeface="Arial"/>
              </a:rPr>
              <a:t> </a:t>
            </a:r>
            <a:r>
              <a:rPr lang="en-GB" sz="1200" spc="-5">
                <a:latin typeface="Arial"/>
                <a:cs typeface="Arial"/>
              </a:rPr>
              <a:t>our</a:t>
            </a:r>
            <a:r>
              <a:rPr lang="en-GB" sz="1200" spc="35">
                <a:latin typeface="Arial"/>
                <a:cs typeface="Arial"/>
              </a:rPr>
              <a:t> </a:t>
            </a:r>
            <a:r>
              <a:rPr lang="en-GB" sz="1200" spc="-5">
                <a:latin typeface="Arial"/>
                <a:cs typeface="Arial"/>
              </a:rPr>
              <a:t>strategic</a:t>
            </a:r>
            <a:r>
              <a:rPr lang="en-GB" sz="1200" spc="30">
                <a:latin typeface="Arial"/>
                <a:cs typeface="Arial"/>
              </a:rPr>
              <a:t> </a:t>
            </a:r>
            <a:r>
              <a:rPr lang="en-GB" sz="1200" spc="-5">
                <a:latin typeface="Arial"/>
                <a:cs typeface="Arial"/>
              </a:rPr>
              <a:t>priorities</a:t>
            </a:r>
            <a:r>
              <a:rPr lang="en-GB" sz="1200" spc="35">
                <a:latin typeface="Arial"/>
                <a:cs typeface="Arial"/>
              </a:rPr>
              <a:t> </a:t>
            </a:r>
            <a:r>
              <a:rPr lang="en-GB" sz="1200" spc="-5">
                <a:latin typeface="Arial"/>
                <a:cs typeface="Arial"/>
              </a:rPr>
              <a:t>through</a:t>
            </a:r>
            <a:r>
              <a:rPr lang="en-GB" sz="1200" spc="35">
                <a:latin typeface="Arial"/>
                <a:cs typeface="Arial"/>
              </a:rPr>
              <a:t> </a:t>
            </a:r>
            <a:r>
              <a:rPr lang="en-GB" sz="1200" spc="-5">
                <a:latin typeface="Arial"/>
                <a:cs typeface="Arial"/>
              </a:rPr>
              <a:t>the</a:t>
            </a:r>
            <a:r>
              <a:rPr lang="en-GB" sz="1200" spc="20">
                <a:latin typeface="Arial"/>
                <a:cs typeface="Arial"/>
              </a:rPr>
              <a:t> </a:t>
            </a:r>
            <a:r>
              <a:rPr lang="en-GB" sz="1200" spc="-5">
                <a:latin typeface="Arial"/>
                <a:cs typeface="Arial"/>
              </a:rPr>
              <a:t>parliamentary service.</a:t>
            </a:r>
            <a:r>
              <a:rPr lang="en-GB" sz="1200" spc="20">
                <a:latin typeface="Arial"/>
                <a:cs typeface="Arial"/>
              </a:rPr>
              <a:t> </a:t>
            </a:r>
            <a:r>
              <a:rPr lang="en-GB" sz="1200" spc="-5">
                <a:latin typeface="Arial"/>
                <a:cs typeface="Arial"/>
              </a:rPr>
              <a:t>The</a:t>
            </a:r>
            <a:r>
              <a:rPr lang="en-GB" sz="1200" spc="5">
                <a:latin typeface="Arial"/>
                <a:cs typeface="Arial"/>
              </a:rPr>
              <a:t> </a:t>
            </a:r>
            <a:r>
              <a:rPr lang="en-GB" sz="1200" spc="-5">
                <a:uFill>
                  <a:solidFill>
                    <a:srgbClr val="0033CC"/>
                  </a:solidFill>
                </a:uFill>
                <a:latin typeface="Arial"/>
                <a:cs typeface="Arial"/>
                <a:hlinkClick r:id="rId5"/>
              </a:rPr>
              <a:t>strategic plan</a:t>
            </a:r>
            <a:r>
              <a:rPr lang="en-GB" sz="1200" spc="10">
                <a:latin typeface="Arial"/>
                <a:cs typeface="Arial"/>
              </a:rPr>
              <a:t> </a:t>
            </a:r>
            <a:r>
              <a:rPr lang="en-GB" sz="1200" spc="-5">
                <a:latin typeface="Arial"/>
                <a:cs typeface="Arial"/>
              </a:rPr>
              <a:t>sets</a:t>
            </a:r>
            <a:r>
              <a:rPr lang="en-GB" sz="1200">
                <a:latin typeface="Arial"/>
                <a:cs typeface="Arial"/>
              </a:rPr>
              <a:t> </a:t>
            </a:r>
            <a:r>
              <a:rPr lang="en-GB" sz="1200" spc="-5">
                <a:latin typeface="Arial"/>
                <a:cs typeface="Arial"/>
              </a:rPr>
              <a:t>out</a:t>
            </a:r>
            <a:r>
              <a:rPr lang="en-GB" sz="1200" spc="-10">
                <a:latin typeface="Arial"/>
                <a:cs typeface="Arial"/>
              </a:rPr>
              <a:t> </a:t>
            </a:r>
            <a:r>
              <a:rPr lang="en-GB" sz="1200">
                <a:latin typeface="Arial"/>
                <a:cs typeface="Arial"/>
              </a:rPr>
              <a:t>our </a:t>
            </a:r>
            <a:r>
              <a:rPr lang="en-GB" sz="1200" spc="-5">
                <a:latin typeface="Arial"/>
                <a:cs typeface="Arial"/>
              </a:rPr>
              <a:t>aims </a:t>
            </a:r>
            <a:r>
              <a:rPr lang="en-GB" sz="1200">
                <a:latin typeface="Arial"/>
                <a:cs typeface="Arial"/>
              </a:rPr>
              <a:t>and</a:t>
            </a:r>
            <a:r>
              <a:rPr lang="en-GB" sz="1200" spc="-10">
                <a:latin typeface="Arial"/>
                <a:cs typeface="Arial"/>
              </a:rPr>
              <a:t> </a:t>
            </a:r>
            <a:r>
              <a:rPr lang="en-GB" sz="1200" spc="-5">
                <a:latin typeface="Arial"/>
                <a:cs typeface="Arial"/>
              </a:rPr>
              <a:t>priorities.</a:t>
            </a:r>
            <a:r>
              <a:rPr lang="en-GB" sz="1200" spc="35">
                <a:latin typeface="Arial"/>
                <a:cs typeface="Arial"/>
              </a:rPr>
              <a:t> </a:t>
            </a:r>
            <a:r>
              <a:rPr lang="en-GB" sz="1200" spc="-5">
                <a:latin typeface="Arial"/>
                <a:cs typeface="Arial"/>
              </a:rPr>
              <a:t>This </a:t>
            </a:r>
            <a:r>
              <a:rPr lang="en-GB" sz="1200">
                <a:latin typeface="Arial"/>
                <a:cs typeface="Arial"/>
              </a:rPr>
              <a:t> </a:t>
            </a:r>
            <a:r>
              <a:rPr lang="en-GB" sz="1200" spc="-5">
                <a:latin typeface="Arial"/>
                <a:cs typeface="Arial"/>
              </a:rPr>
              <a:t>provides </a:t>
            </a:r>
            <a:r>
              <a:rPr lang="en-GB" sz="1200">
                <a:latin typeface="Arial"/>
                <a:cs typeface="Arial"/>
              </a:rPr>
              <a:t>a set </a:t>
            </a:r>
            <a:r>
              <a:rPr lang="en-GB" sz="1200" spc="-5">
                <a:latin typeface="Arial"/>
                <a:cs typeface="Arial"/>
              </a:rPr>
              <a:t>of shared priorities </a:t>
            </a:r>
            <a:r>
              <a:rPr lang="en-GB" sz="1200">
                <a:latin typeface="Arial"/>
                <a:cs typeface="Arial"/>
              </a:rPr>
              <a:t>for </a:t>
            </a:r>
            <a:r>
              <a:rPr lang="en-GB" sz="1200" spc="-5">
                <a:latin typeface="Arial"/>
                <a:cs typeface="Arial"/>
              </a:rPr>
              <a:t>everyone </a:t>
            </a:r>
            <a:r>
              <a:rPr lang="en-GB" sz="1200">
                <a:latin typeface="Arial"/>
                <a:cs typeface="Arial"/>
              </a:rPr>
              <a:t>across </a:t>
            </a:r>
            <a:r>
              <a:rPr lang="en-GB" sz="1200" spc="-5">
                <a:latin typeface="Arial"/>
                <a:cs typeface="Arial"/>
              </a:rPr>
              <a:t>the parliamentary</a:t>
            </a:r>
            <a:r>
              <a:rPr lang="en-GB" sz="1200" spc="-25">
                <a:latin typeface="Arial"/>
                <a:cs typeface="Arial"/>
              </a:rPr>
              <a:t> </a:t>
            </a:r>
            <a:r>
              <a:rPr lang="en-GB" sz="1200" spc="-5">
                <a:latin typeface="Arial"/>
                <a:cs typeface="Arial"/>
              </a:rPr>
              <a:t>service</a:t>
            </a:r>
            <a:r>
              <a:rPr lang="en-GB" sz="1200">
                <a:latin typeface="Arial"/>
                <a:cs typeface="Arial"/>
              </a:rPr>
              <a:t> and </a:t>
            </a:r>
            <a:r>
              <a:rPr lang="en-GB" sz="1200" spc="-5">
                <a:latin typeface="Arial"/>
                <a:cs typeface="Arial"/>
              </a:rPr>
              <a:t>covers </a:t>
            </a:r>
            <a:r>
              <a:rPr lang="en-GB" sz="1200">
                <a:latin typeface="Arial"/>
                <a:cs typeface="Arial"/>
              </a:rPr>
              <a:t>matters </a:t>
            </a:r>
            <a:r>
              <a:rPr lang="en-GB" sz="1200" spc="-5">
                <a:latin typeface="Arial"/>
                <a:cs typeface="Arial"/>
              </a:rPr>
              <a:t>such</a:t>
            </a:r>
            <a:r>
              <a:rPr lang="en-GB" sz="1200">
                <a:latin typeface="Arial"/>
                <a:cs typeface="Arial"/>
              </a:rPr>
              <a:t> as</a:t>
            </a:r>
            <a:r>
              <a:rPr lang="en-GB" sz="1200" spc="-5">
                <a:latin typeface="Arial"/>
                <a:cs typeface="Arial"/>
              </a:rPr>
              <a:t> improving parliamentary</a:t>
            </a:r>
            <a:r>
              <a:rPr lang="en-GB" sz="1200" spc="-15">
                <a:latin typeface="Arial"/>
                <a:cs typeface="Arial"/>
              </a:rPr>
              <a:t> </a:t>
            </a:r>
            <a:r>
              <a:rPr lang="en-GB" sz="1200" spc="-5">
                <a:latin typeface="Arial"/>
                <a:cs typeface="Arial"/>
              </a:rPr>
              <a:t>scrutiny,</a:t>
            </a:r>
            <a:r>
              <a:rPr lang="en-GB" sz="1200" spc="5">
                <a:latin typeface="Arial"/>
                <a:cs typeface="Arial"/>
              </a:rPr>
              <a:t> </a:t>
            </a:r>
            <a:r>
              <a:rPr lang="en-GB" sz="1200" spc="-5">
                <a:latin typeface="Arial"/>
                <a:cs typeface="Arial"/>
              </a:rPr>
              <a:t>developing</a:t>
            </a:r>
            <a:r>
              <a:rPr lang="en-GB" sz="1200">
                <a:latin typeface="Arial"/>
                <a:cs typeface="Arial"/>
              </a:rPr>
              <a:t> </a:t>
            </a:r>
            <a:r>
              <a:rPr lang="en-GB" sz="1200" spc="-5">
                <a:latin typeface="Arial"/>
                <a:cs typeface="Arial"/>
              </a:rPr>
              <a:t>and</a:t>
            </a:r>
            <a:r>
              <a:rPr lang="en-GB" sz="1200" spc="5">
                <a:latin typeface="Arial"/>
                <a:cs typeface="Arial"/>
              </a:rPr>
              <a:t> </a:t>
            </a:r>
            <a:r>
              <a:rPr lang="en-GB" sz="1200" spc="-5">
                <a:latin typeface="Arial"/>
                <a:cs typeface="Arial"/>
              </a:rPr>
              <a:t>investing in</a:t>
            </a:r>
            <a:r>
              <a:rPr lang="en-GB" sz="1200" spc="10">
                <a:latin typeface="Arial"/>
                <a:cs typeface="Arial"/>
              </a:rPr>
              <a:t> </a:t>
            </a:r>
            <a:r>
              <a:rPr lang="en-GB" sz="1200">
                <a:latin typeface="Arial"/>
                <a:cs typeface="Arial"/>
              </a:rPr>
              <a:t>our</a:t>
            </a:r>
            <a:r>
              <a:rPr lang="en-GB" sz="1200" spc="5">
                <a:latin typeface="Arial"/>
                <a:cs typeface="Arial"/>
              </a:rPr>
              <a:t> </a:t>
            </a:r>
            <a:r>
              <a:rPr lang="en-GB" sz="1200" spc="-5">
                <a:latin typeface="Arial"/>
                <a:cs typeface="Arial"/>
              </a:rPr>
              <a:t>staff, aligning </a:t>
            </a:r>
            <a:r>
              <a:rPr lang="en-GB" sz="1200" spc="-320">
                <a:latin typeface="Arial"/>
                <a:cs typeface="Arial"/>
              </a:rPr>
              <a:t> </a:t>
            </a:r>
            <a:r>
              <a:rPr lang="en-GB" sz="1200" spc="-5">
                <a:latin typeface="Arial"/>
                <a:cs typeface="Arial"/>
              </a:rPr>
              <a:t>public</a:t>
            </a:r>
            <a:r>
              <a:rPr lang="en-GB" sz="1200">
                <a:latin typeface="Arial"/>
                <a:cs typeface="Arial"/>
              </a:rPr>
              <a:t> </a:t>
            </a:r>
            <a:r>
              <a:rPr lang="en-GB" sz="1200" spc="-5">
                <a:latin typeface="Arial"/>
                <a:cs typeface="Arial"/>
              </a:rPr>
              <a:t>engagement</a:t>
            </a:r>
            <a:r>
              <a:rPr lang="en-GB" sz="1200" spc="5">
                <a:latin typeface="Arial"/>
                <a:cs typeface="Arial"/>
              </a:rPr>
              <a:t> </a:t>
            </a:r>
            <a:r>
              <a:rPr lang="en-GB" sz="1200" spc="-10">
                <a:latin typeface="Arial"/>
                <a:cs typeface="Arial"/>
              </a:rPr>
              <a:t>with</a:t>
            </a:r>
            <a:r>
              <a:rPr lang="en-GB" sz="1200" spc="5">
                <a:latin typeface="Arial"/>
                <a:cs typeface="Arial"/>
              </a:rPr>
              <a:t> </a:t>
            </a:r>
            <a:r>
              <a:rPr lang="en-GB" sz="1200" spc="-5">
                <a:latin typeface="Arial"/>
                <a:cs typeface="Arial"/>
              </a:rPr>
              <a:t>parliamentary</a:t>
            </a:r>
            <a:r>
              <a:rPr lang="en-GB" sz="1200" spc="-20">
                <a:latin typeface="Arial"/>
                <a:cs typeface="Arial"/>
              </a:rPr>
              <a:t> </a:t>
            </a:r>
            <a:r>
              <a:rPr lang="en-GB" sz="1200">
                <a:latin typeface="Arial"/>
                <a:cs typeface="Arial"/>
              </a:rPr>
              <a:t>business</a:t>
            </a:r>
            <a:r>
              <a:rPr lang="en-GB" sz="1200" spc="5">
                <a:latin typeface="Arial"/>
                <a:cs typeface="Arial"/>
              </a:rPr>
              <a:t> </a:t>
            </a:r>
            <a:r>
              <a:rPr lang="en-GB" sz="1200">
                <a:latin typeface="Arial"/>
                <a:cs typeface="Arial"/>
              </a:rPr>
              <a:t>and</a:t>
            </a:r>
            <a:r>
              <a:rPr lang="en-GB" sz="1200" spc="-5">
                <a:latin typeface="Arial"/>
                <a:cs typeface="Arial"/>
              </a:rPr>
              <a:t> providing</a:t>
            </a:r>
            <a:r>
              <a:rPr lang="en-GB" sz="1200" spc="-10">
                <a:latin typeface="Arial"/>
                <a:cs typeface="Arial"/>
              </a:rPr>
              <a:t> </a:t>
            </a:r>
            <a:r>
              <a:rPr lang="en-GB" sz="1200" spc="-5">
                <a:latin typeface="Arial"/>
                <a:cs typeface="Arial"/>
              </a:rPr>
              <a:t>high</a:t>
            </a:r>
            <a:r>
              <a:rPr lang="en-GB" sz="1200">
                <a:latin typeface="Arial"/>
                <a:cs typeface="Arial"/>
              </a:rPr>
              <a:t> </a:t>
            </a:r>
            <a:r>
              <a:rPr lang="en-GB" sz="1200" spc="-5">
                <a:latin typeface="Arial"/>
                <a:cs typeface="Arial"/>
              </a:rPr>
              <a:t>quality</a:t>
            </a:r>
            <a:r>
              <a:rPr lang="en-GB" sz="1200" spc="-15">
                <a:latin typeface="Arial"/>
                <a:cs typeface="Arial"/>
              </a:rPr>
              <a:t> </a:t>
            </a:r>
            <a:r>
              <a:rPr lang="en-GB" sz="1200" spc="-5">
                <a:latin typeface="Arial"/>
                <a:cs typeface="Arial"/>
              </a:rPr>
              <a:t>support</a:t>
            </a:r>
            <a:r>
              <a:rPr lang="en-GB" sz="1200">
                <a:latin typeface="Arial"/>
                <a:cs typeface="Arial"/>
              </a:rPr>
              <a:t> to</a:t>
            </a:r>
            <a:r>
              <a:rPr lang="en-GB" sz="1200" spc="-10">
                <a:latin typeface="Arial"/>
                <a:cs typeface="Arial"/>
              </a:rPr>
              <a:t> </a:t>
            </a:r>
            <a:r>
              <a:rPr lang="en-GB" sz="1200" spc="-5">
                <a:latin typeface="Arial"/>
                <a:cs typeface="Arial"/>
              </a:rPr>
              <a:t>our</a:t>
            </a:r>
            <a:r>
              <a:rPr lang="en-GB" sz="1200" spc="-10">
                <a:latin typeface="Arial"/>
                <a:cs typeface="Arial"/>
              </a:rPr>
              <a:t> </a:t>
            </a:r>
            <a:r>
              <a:rPr lang="en-GB" sz="1200" spc="-5">
                <a:latin typeface="Arial"/>
                <a:cs typeface="Arial"/>
              </a:rPr>
              <a:t>elected</a:t>
            </a:r>
            <a:r>
              <a:rPr lang="en-GB" sz="1200">
                <a:latin typeface="Arial"/>
                <a:cs typeface="Arial"/>
              </a:rPr>
              <a:t> </a:t>
            </a:r>
            <a:r>
              <a:rPr lang="en-GB" sz="1200" spc="-5">
                <a:latin typeface="Arial"/>
                <a:cs typeface="Arial"/>
              </a:rPr>
              <a:t>Members.</a:t>
            </a:r>
            <a:r>
              <a:rPr lang="en-GB" sz="1200" spc="20">
                <a:latin typeface="Arial"/>
                <a:cs typeface="Arial"/>
              </a:rPr>
              <a:t> </a:t>
            </a:r>
            <a:r>
              <a:rPr lang="en-GB" sz="1200">
                <a:latin typeface="Arial"/>
                <a:cs typeface="Arial"/>
              </a:rPr>
              <a:t>Each</a:t>
            </a:r>
            <a:r>
              <a:rPr lang="en-GB" sz="1200" spc="-10">
                <a:latin typeface="Arial"/>
                <a:cs typeface="Arial"/>
              </a:rPr>
              <a:t> </a:t>
            </a:r>
            <a:r>
              <a:rPr lang="en-GB" sz="1200" spc="-5">
                <a:latin typeface="Arial"/>
                <a:cs typeface="Arial"/>
              </a:rPr>
              <a:t>of</a:t>
            </a:r>
            <a:r>
              <a:rPr lang="en-GB" sz="1200" spc="10">
                <a:latin typeface="Arial"/>
                <a:cs typeface="Arial"/>
              </a:rPr>
              <a:t> </a:t>
            </a:r>
            <a:r>
              <a:rPr lang="en-GB" sz="1200" spc="-5">
                <a:latin typeface="Arial"/>
                <a:cs typeface="Arial"/>
              </a:rPr>
              <a:t>the</a:t>
            </a:r>
            <a:r>
              <a:rPr lang="en-GB" sz="1200">
                <a:latin typeface="Arial"/>
                <a:cs typeface="Arial"/>
              </a:rPr>
              <a:t> aims </a:t>
            </a:r>
            <a:r>
              <a:rPr lang="en-GB" sz="1200" spc="-5">
                <a:latin typeface="Arial"/>
                <a:cs typeface="Arial"/>
              </a:rPr>
              <a:t>is</a:t>
            </a:r>
            <a:r>
              <a:rPr lang="en-GB" sz="1200" spc="-15">
                <a:latin typeface="Arial"/>
                <a:cs typeface="Arial"/>
              </a:rPr>
              <a:t> </a:t>
            </a:r>
            <a:r>
              <a:rPr lang="en-GB" sz="1200" spc="-5">
                <a:latin typeface="Arial"/>
                <a:cs typeface="Arial"/>
              </a:rPr>
              <a:t>equally</a:t>
            </a:r>
            <a:r>
              <a:rPr lang="en-GB" sz="1200">
                <a:latin typeface="Arial"/>
                <a:cs typeface="Arial"/>
              </a:rPr>
              <a:t> </a:t>
            </a:r>
            <a:r>
              <a:rPr lang="en-GB" sz="1200" spc="-5">
                <a:latin typeface="Arial"/>
                <a:cs typeface="Arial"/>
              </a:rPr>
              <a:t>important</a:t>
            </a:r>
            <a:r>
              <a:rPr lang="en-GB" sz="1200" spc="-10">
                <a:latin typeface="Arial"/>
                <a:cs typeface="Arial"/>
              </a:rPr>
              <a:t> </a:t>
            </a:r>
            <a:r>
              <a:rPr lang="en-GB" sz="1200">
                <a:latin typeface="Arial"/>
                <a:cs typeface="Arial"/>
              </a:rPr>
              <a:t>as</a:t>
            </a:r>
            <a:r>
              <a:rPr lang="en-GB" sz="1200" spc="5">
                <a:latin typeface="Arial"/>
                <a:cs typeface="Arial"/>
              </a:rPr>
              <a:t> </a:t>
            </a:r>
            <a:r>
              <a:rPr lang="en-GB" sz="1200" spc="-5">
                <a:latin typeface="Arial"/>
                <a:cs typeface="Arial"/>
              </a:rPr>
              <a:t>they</a:t>
            </a:r>
            <a:r>
              <a:rPr lang="en-GB" sz="1200" spc="-15">
                <a:latin typeface="Arial"/>
                <a:cs typeface="Arial"/>
              </a:rPr>
              <a:t> </a:t>
            </a:r>
            <a:r>
              <a:rPr lang="en-GB" sz="1200">
                <a:latin typeface="Arial"/>
                <a:cs typeface="Arial"/>
              </a:rPr>
              <a:t>are</a:t>
            </a:r>
            <a:r>
              <a:rPr lang="en-GB" sz="1200" spc="5">
                <a:latin typeface="Arial"/>
                <a:cs typeface="Arial"/>
              </a:rPr>
              <a:t> </a:t>
            </a:r>
            <a:r>
              <a:rPr lang="en-GB" sz="1200" spc="-5">
                <a:latin typeface="Arial"/>
                <a:cs typeface="Arial"/>
              </a:rPr>
              <a:t>inter-related.</a:t>
            </a:r>
            <a:r>
              <a:rPr lang="en-GB" sz="1200" spc="15">
                <a:latin typeface="Arial"/>
                <a:cs typeface="Arial"/>
              </a:rPr>
              <a:t> </a:t>
            </a:r>
            <a:r>
              <a:rPr lang="en-GB" sz="1200" spc="-5">
                <a:latin typeface="Arial"/>
                <a:cs typeface="Arial"/>
              </a:rPr>
              <a:t>This</a:t>
            </a:r>
            <a:r>
              <a:rPr lang="en-GB" sz="1200">
                <a:latin typeface="Arial"/>
                <a:cs typeface="Arial"/>
              </a:rPr>
              <a:t> </a:t>
            </a:r>
            <a:r>
              <a:rPr lang="en-GB" sz="1200" spc="-5">
                <a:latin typeface="Arial"/>
                <a:cs typeface="Arial"/>
              </a:rPr>
              <a:t>means</a:t>
            </a:r>
            <a:r>
              <a:rPr lang="en-GB" sz="1200">
                <a:latin typeface="Arial"/>
                <a:cs typeface="Arial"/>
              </a:rPr>
              <a:t> </a:t>
            </a:r>
            <a:r>
              <a:rPr lang="en-GB" sz="1200" spc="-5">
                <a:latin typeface="Arial"/>
                <a:cs typeface="Arial"/>
              </a:rPr>
              <a:t>that</a:t>
            </a:r>
            <a:r>
              <a:rPr lang="en-GB" sz="1200" spc="5">
                <a:latin typeface="Arial"/>
                <a:cs typeface="Arial"/>
              </a:rPr>
              <a:t> </a:t>
            </a:r>
            <a:r>
              <a:rPr lang="en-GB" sz="1200" spc="-10">
                <a:latin typeface="Arial"/>
                <a:cs typeface="Arial"/>
              </a:rPr>
              <a:t>we</a:t>
            </a:r>
            <a:r>
              <a:rPr lang="en-GB" sz="1200">
                <a:latin typeface="Arial"/>
                <a:cs typeface="Arial"/>
              </a:rPr>
              <a:t> </a:t>
            </a:r>
            <a:r>
              <a:rPr lang="en-GB" sz="1200" spc="-5">
                <a:latin typeface="Arial"/>
                <a:cs typeface="Arial"/>
              </a:rPr>
              <a:t>cannot</a:t>
            </a:r>
            <a:r>
              <a:rPr lang="en-GB" sz="1200">
                <a:latin typeface="Arial"/>
                <a:cs typeface="Arial"/>
              </a:rPr>
              <a:t> </a:t>
            </a:r>
            <a:r>
              <a:rPr lang="en-GB" sz="1200" spc="-5">
                <a:latin typeface="Arial"/>
                <a:cs typeface="Arial"/>
              </a:rPr>
              <a:t>achieve</a:t>
            </a:r>
            <a:r>
              <a:rPr lang="en-GB" sz="1200">
                <a:latin typeface="Arial"/>
                <a:cs typeface="Arial"/>
              </a:rPr>
              <a:t> </a:t>
            </a:r>
            <a:r>
              <a:rPr lang="en-GB" sz="1200" spc="-5">
                <a:latin typeface="Arial"/>
                <a:cs typeface="Arial"/>
              </a:rPr>
              <a:t>one</a:t>
            </a:r>
            <a:r>
              <a:rPr lang="en-GB" sz="1200">
                <a:latin typeface="Arial"/>
                <a:cs typeface="Arial"/>
              </a:rPr>
              <a:t> </a:t>
            </a:r>
            <a:r>
              <a:rPr lang="en-GB" sz="1200" spc="-5">
                <a:latin typeface="Arial"/>
                <a:cs typeface="Arial"/>
              </a:rPr>
              <a:t>without</a:t>
            </a:r>
            <a:r>
              <a:rPr lang="en-GB" sz="1200" spc="5">
                <a:latin typeface="Arial"/>
                <a:cs typeface="Arial"/>
              </a:rPr>
              <a:t> </a:t>
            </a:r>
            <a:r>
              <a:rPr lang="en-GB" sz="1200" spc="-10">
                <a:latin typeface="Arial"/>
                <a:cs typeface="Arial"/>
              </a:rPr>
              <a:t>the</a:t>
            </a:r>
            <a:r>
              <a:rPr lang="en-GB" sz="1200">
                <a:latin typeface="Arial"/>
                <a:cs typeface="Arial"/>
              </a:rPr>
              <a:t> </a:t>
            </a:r>
            <a:r>
              <a:rPr lang="en-GB" sz="1200" spc="-5">
                <a:latin typeface="Arial"/>
                <a:cs typeface="Arial"/>
              </a:rPr>
              <a:t>others</a:t>
            </a:r>
            <a:r>
              <a:rPr lang="en-GB" sz="1200" spc="5">
                <a:latin typeface="Arial"/>
                <a:cs typeface="Arial"/>
              </a:rPr>
              <a:t> </a:t>
            </a:r>
            <a:r>
              <a:rPr lang="en-GB" sz="1200" spc="-5">
                <a:latin typeface="Arial"/>
                <a:cs typeface="Arial"/>
              </a:rPr>
              <a:t>and</a:t>
            </a:r>
            <a:r>
              <a:rPr lang="en-GB" sz="1200">
                <a:latin typeface="Arial"/>
                <a:cs typeface="Arial"/>
              </a:rPr>
              <a:t> </a:t>
            </a:r>
            <a:r>
              <a:rPr lang="en-GB" sz="1200" spc="-5">
                <a:latin typeface="Arial"/>
                <a:cs typeface="Arial"/>
              </a:rPr>
              <a:t>that</a:t>
            </a:r>
            <a:r>
              <a:rPr lang="en-GB" sz="1200" spc="-10">
                <a:latin typeface="Arial"/>
                <a:cs typeface="Arial"/>
              </a:rPr>
              <a:t> </a:t>
            </a:r>
            <a:r>
              <a:rPr lang="en-GB" sz="1200" spc="-5">
                <a:latin typeface="Arial"/>
                <a:cs typeface="Arial"/>
              </a:rPr>
              <a:t>every</a:t>
            </a:r>
            <a:r>
              <a:rPr lang="en-GB" sz="1200" spc="5">
                <a:latin typeface="Arial"/>
                <a:cs typeface="Arial"/>
              </a:rPr>
              <a:t> </a:t>
            </a:r>
            <a:r>
              <a:rPr lang="en-GB" sz="1200">
                <a:latin typeface="Arial"/>
                <a:cs typeface="Arial"/>
              </a:rPr>
              <a:t>one</a:t>
            </a:r>
            <a:r>
              <a:rPr lang="en-GB" sz="1200" spc="-10">
                <a:latin typeface="Arial"/>
                <a:cs typeface="Arial"/>
              </a:rPr>
              <a:t> </a:t>
            </a:r>
            <a:r>
              <a:rPr lang="en-GB" sz="1200" spc="-5">
                <a:latin typeface="Arial"/>
                <a:cs typeface="Arial"/>
              </a:rPr>
              <a:t>of</a:t>
            </a:r>
            <a:r>
              <a:rPr lang="en-GB" sz="1200" spc="5">
                <a:latin typeface="Arial"/>
                <a:cs typeface="Arial"/>
              </a:rPr>
              <a:t> </a:t>
            </a:r>
            <a:r>
              <a:rPr lang="en-GB" sz="1200">
                <a:latin typeface="Arial"/>
                <a:cs typeface="Arial"/>
              </a:rPr>
              <a:t>our </a:t>
            </a:r>
            <a:r>
              <a:rPr lang="en-GB" sz="1200" spc="-5">
                <a:latin typeface="Arial"/>
                <a:cs typeface="Arial"/>
              </a:rPr>
              <a:t>colleagues</a:t>
            </a:r>
            <a:r>
              <a:rPr lang="en-GB" sz="1200">
                <a:latin typeface="Arial"/>
                <a:cs typeface="Arial"/>
              </a:rPr>
              <a:t> </a:t>
            </a:r>
            <a:r>
              <a:rPr lang="en-GB" sz="1200" spc="-5">
                <a:latin typeface="Arial"/>
                <a:cs typeface="Arial"/>
              </a:rPr>
              <a:t>plays </a:t>
            </a:r>
            <a:r>
              <a:rPr lang="en-GB" sz="1200">
                <a:latin typeface="Arial"/>
                <a:cs typeface="Arial"/>
              </a:rPr>
              <a:t>an </a:t>
            </a:r>
            <a:r>
              <a:rPr lang="en-GB" sz="1200" spc="-5">
                <a:latin typeface="Arial"/>
                <a:cs typeface="Arial"/>
              </a:rPr>
              <a:t>important</a:t>
            </a:r>
            <a:r>
              <a:rPr lang="en-GB" sz="1200">
                <a:latin typeface="Arial"/>
                <a:cs typeface="Arial"/>
              </a:rPr>
              <a:t> role</a:t>
            </a:r>
            <a:r>
              <a:rPr lang="en-GB" sz="1200" spc="-10">
                <a:latin typeface="Arial"/>
                <a:cs typeface="Arial"/>
              </a:rPr>
              <a:t> </a:t>
            </a:r>
            <a:r>
              <a:rPr lang="en-GB" sz="1200" spc="-5">
                <a:latin typeface="Arial"/>
                <a:cs typeface="Arial"/>
              </a:rPr>
              <a:t>in</a:t>
            </a:r>
            <a:r>
              <a:rPr lang="en-GB" sz="1200">
                <a:latin typeface="Arial"/>
                <a:cs typeface="Arial"/>
              </a:rPr>
              <a:t> </a:t>
            </a:r>
            <a:r>
              <a:rPr lang="en-GB" sz="1200" spc="-5">
                <a:latin typeface="Arial"/>
                <a:cs typeface="Arial"/>
              </a:rPr>
              <a:t>delivering</a:t>
            </a:r>
            <a:r>
              <a:rPr lang="en-GB" sz="1200" spc="-10">
                <a:latin typeface="Arial"/>
                <a:cs typeface="Arial"/>
              </a:rPr>
              <a:t> </a:t>
            </a:r>
            <a:r>
              <a:rPr lang="en-GB" sz="1200" spc="-5">
                <a:latin typeface="Arial"/>
                <a:cs typeface="Arial"/>
              </a:rPr>
              <a:t>them.</a:t>
            </a:r>
            <a:endParaRPr lang="en-GB" sz="1200">
              <a:latin typeface="Arial"/>
              <a:cs typeface="Arial"/>
            </a:endParaRPr>
          </a:p>
          <a:p>
            <a:endParaRPr lang="en-GB" sz="1200"/>
          </a:p>
        </p:txBody>
      </p:sp>
    </p:spTree>
    <p:extLst>
      <p:ext uri="{BB962C8B-B14F-4D97-AF65-F5344CB8AC3E}">
        <p14:creationId xmlns:p14="http://schemas.microsoft.com/office/powerpoint/2010/main" val="349183559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2BB63-26DF-4D84-967F-6C2923AD12DE}"/>
              </a:ext>
              <a:ext uri="{C183D7F6-B498-43B3-948B-1728B52AA6E4}">
                <adec:decorative xmlns:adec="http://schemas.microsoft.com/office/drawing/2017/decorative" val="1"/>
              </a:ext>
            </a:extLst>
          </p:cNvPr>
          <p:cNvSpPr>
            <a:spLocks noGrp="1"/>
          </p:cNvSpPr>
          <p:nvPr>
            <p:ph sz="half" idx="1"/>
          </p:nvPr>
        </p:nvSpPr>
        <p:spPr>
          <a:xfrm>
            <a:off x="175490" y="612727"/>
            <a:ext cx="4362862" cy="4901382"/>
          </a:xfrm>
        </p:spPr>
        <p:txBody>
          <a:bodyPr>
            <a:noAutofit/>
          </a:bodyPr>
          <a:lstStyle/>
          <a:p>
            <a:pPr marL="0" marR="394335" indent="0">
              <a:lnSpc>
                <a:spcPct val="108300"/>
              </a:lnSpc>
              <a:spcBef>
                <a:spcPts val="100"/>
              </a:spcBef>
              <a:buNone/>
            </a:pPr>
            <a:r>
              <a:rPr lang="en-GB" sz="1200" spc="15">
                <a:latin typeface="Arial"/>
                <a:cs typeface="Arial"/>
              </a:rPr>
              <a:t>We </a:t>
            </a:r>
            <a:r>
              <a:rPr lang="en-GB" sz="1200" spc="-10">
                <a:latin typeface="Arial"/>
                <a:cs typeface="Arial"/>
              </a:rPr>
              <a:t>are </a:t>
            </a:r>
            <a:r>
              <a:rPr lang="en-GB" sz="1200" spc="-5">
                <a:latin typeface="Arial"/>
                <a:cs typeface="Arial"/>
              </a:rPr>
              <a:t>committed </a:t>
            </a:r>
            <a:r>
              <a:rPr lang="en-GB" sz="1200">
                <a:latin typeface="Arial"/>
                <a:cs typeface="Arial"/>
              </a:rPr>
              <a:t>to </a:t>
            </a:r>
            <a:r>
              <a:rPr lang="en-GB" sz="1200" spc="-5">
                <a:latin typeface="Arial"/>
                <a:cs typeface="Arial"/>
              </a:rPr>
              <a:t>providing </a:t>
            </a:r>
            <a:r>
              <a:rPr lang="en-GB" sz="1200">
                <a:latin typeface="Arial"/>
                <a:cs typeface="Arial"/>
              </a:rPr>
              <a:t>a </a:t>
            </a:r>
            <a:r>
              <a:rPr lang="en-GB" sz="1200" spc="-5">
                <a:latin typeface="Arial"/>
                <a:cs typeface="Arial"/>
              </a:rPr>
              <a:t>great working environment </a:t>
            </a:r>
            <a:r>
              <a:rPr lang="en-GB" sz="1200" spc="-320">
                <a:latin typeface="Arial"/>
                <a:cs typeface="Arial"/>
              </a:rPr>
              <a:t> </a:t>
            </a:r>
            <a:r>
              <a:rPr lang="en-GB" sz="1200" spc="-5">
                <a:latin typeface="Arial"/>
                <a:cs typeface="Arial"/>
              </a:rPr>
              <a:t>where people enjoy</a:t>
            </a:r>
            <a:r>
              <a:rPr lang="en-GB" sz="1200" spc="-15">
                <a:latin typeface="Arial"/>
                <a:cs typeface="Arial"/>
              </a:rPr>
              <a:t> </a:t>
            </a:r>
            <a:r>
              <a:rPr lang="en-GB" sz="1200">
                <a:latin typeface="Arial"/>
                <a:cs typeface="Arial"/>
              </a:rPr>
              <a:t>coming</a:t>
            </a:r>
            <a:r>
              <a:rPr lang="en-GB" sz="1200" spc="-10">
                <a:latin typeface="Arial"/>
                <a:cs typeface="Arial"/>
              </a:rPr>
              <a:t> </a:t>
            </a:r>
            <a:r>
              <a:rPr lang="en-GB" sz="1200">
                <a:latin typeface="Arial"/>
                <a:cs typeface="Arial"/>
              </a:rPr>
              <a:t>to </a:t>
            </a:r>
            <a:r>
              <a:rPr lang="en-GB" sz="1200" spc="-5">
                <a:latin typeface="Arial"/>
                <a:cs typeface="Arial"/>
              </a:rPr>
              <a:t>work </a:t>
            </a:r>
            <a:r>
              <a:rPr lang="en-GB" sz="1200">
                <a:latin typeface="Arial"/>
                <a:cs typeface="Arial"/>
              </a:rPr>
              <a:t>and</a:t>
            </a:r>
            <a:r>
              <a:rPr lang="en-GB" sz="1200" spc="-20">
                <a:latin typeface="Arial"/>
                <a:cs typeface="Arial"/>
              </a:rPr>
              <a:t> </a:t>
            </a:r>
            <a:r>
              <a:rPr lang="en-GB" sz="1200">
                <a:latin typeface="Arial"/>
                <a:cs typeface="Arial"/>
              </a:rPr>
              <a:t>feel</a:t>
            </a:r>
            <a:r>
              <a:rPr lang="en-GB" sz="1200" spc="-20">
                <a:latin typeface="Arial"/>
                <a:cs typeface="Arial"/>
              </a:rPr>
              <a:t> </a:t>
            </a:r>
            <a:r>
              <a:rPr lang="en-GB" sz="1200" spc="-5">
                <a:latin typeface="Arial"/>
                <a:cs typeface="Arial"/>
              </a:rPr>
              <a:t>valued</a:t>
            </a:r>
            <a:r>
              <a:rPr lang="en-GB" sz="1200" spc="-15">
                <a:latin typeface="Arial"/>
                <a:cs typeface="Arial"/>
              </a:rPr>
              <a:t> </a:t>
            </a:r>
            <a:r>
              <a:rPr lang="en-GB" sz="1200">
                <a:latin typeface="Arial"/>
                <a:cs typeface="Arial"/>
              </a:rPr>
              <a:t>for </a:t>
            </a:r>
            <a:r>
              <a:rPr lang="en-GB" sz="1200" spc="-5">
                <a:latin typeface="Arial"/>
                <a:cs typeface="Arial"/>
              </a:rPr>
              <a:t>their</a:t>
            </a:r>
            <a:r>
              <a:rPr lang="en-GB" sz="1200">
                <a:latin typeface="Arial"/>
                <a:cs typeface="Arial"/>
              </a:rPr>
              <a:t> </a:t>
            </a:r>
            <a:r>
              <a:rPr lang="en-GB" sz="1200" spc="-5">
                <a:latin typeface="Arial"/>
                <a:cs typeface="Arial"/>
              </a:rPr>
              <a:t>contribution</a:t>
            </a:r>
            <a:r>
              <a:rPr lang="en-GB" sz="1200" spc="-10">
                <a:latin typeface="Arial"/>
                <a:cs typeface="Arial"/>
              </a:rPr>
              <a:t> </a:t>
            </a:r>
            <a:r>
              <a:rPr lang="en-GB" sz="1200">
                <a:latin typeface="Arial"/>
                <a:cs typeface="Arial"/>
              </a:rPr>
              <a:t>and</a:t>
            </a:r>
            <a:r>
              <a:rPr lang="en-GB" sz="1200" spc="-5">
                <a:latin typeface="Arial"/>
                <a:cs typeface="Arial"/>
              </a:rPr>
              <a:t> excel</a:t>
            </a:r>
            <a:r>
              <a:rPr lang="en-GB" sz="1200">
                <a:latin typeface="Arial"/>
                <a:cs typeface="Arial"/>
              </a:rPr>
              <a:t> </a:t>
            </a:r>
            <a:r>
              <a:rPr lang="en-GB" sz="1200" spc="-5">
                <a:latin typeface="Arial"/>
                <a:cs typeface="Arial"/>
              </a:rPr>
              <a:t>in</a:t>
            </a:r>
            <a:r>
              <a:rPr lang="en-GB" sz="1200" spc="5">
                <a:latin typeface="Arial"/>
                <a:cs typeface="Arial"/>
              </a:rPr>
              <a:t> </a:t>
            </a:r>
            <a:r>
              <a:rPr lang="en-GB" sz="1200" spc="-5">
                <a:latin typeface="Arial"/>
                <a:cs typeface="Arial"/>
              </a:rPr>
              <a:t>their chosen</a:t>
            </a:r>
            <a:r>
              <a:rPr lang="en-GB" sz="1200" spc="5">
                <a:latin typeface="Arial"/>
                <a:cs typeface="Arial"/>
              </a:rPr>
              <a:t> </a:t>
            </a:r>
            <a:r>
              <a:rPr lang="en-GB" sz="1200" spc="-5">
                <a:latin typeface="Arial"/>
                <a:cs typeface="Arial"/>
              </a:rPr>
              <a:t>careers.</a:t>
            </a:r>
            <a:r>
              <a:rPr lang="en-GB" sz="1200" spc="35">
                <a:latin typeface="Arial"/>
                <a:cs typeface="Arial"/>
              </a:rPr>
              <a:t> </a:t>
            </a:r>
            <a:r>
              <a:rPr lang="en-GB" sz="1200" spc="-5">
                <a:latin typeface="Arial"/>
                <a:cs typeface="Arial"/>
              </a:rPr>
              <a:t>Everyone</a:t>
            </a:r>
            <a:r>
              <a:rPr lang="en-GB" sz="1200" spc="5">
                <a:latin typeface="Arial"/>
                <a:cs typeface="Arial"/>
              </a:rPr>
              <a:t> </a:t>
            </a:r>
            <a:r>
              <a:rPr lang="en-GB" sz="1200">
                <a:latin typeface="Arial"/>
                <a:cs typeface="Arial"/>
              </a:rPr>
              <a:t>has </a:t>
            </a:r>
            <a:r>
              <a:rPr lang="en-GB" sz="1200" spc="-5">
                <a:latin typeface="Arial"/>
                <a:cs typeface="Arial"/>
              </a:rPr>
              <a:t>the </a:t>
            </a:r>
            <a:r>
              <a:rPr lang="en-GB" sz="1200" spc="-320">
                <a:latin typeface="Arial"/>
                <a:cs typeface="Arial"/>
              </a:rPr>
              <a:t> </a:t>
            </a:r>
            <a:r>
              <a:rPr lang="en-GB" sz="1200" spc="-5">
                <a:latin typeface="Arial"/>
                <a:cs typeface="Arial"/>
              </a:rPr>
              <a:t>right</a:t>
            </a:r>
            <a:r>
              <a:rPr lang="en-GB" sz="1200">
                <a:latin typeface="Arial"/>
                <a:cs typeface="Arial"/>
              </a:rPr>
              <a:t> to</a:t>
            </a:r>
            <a:r>
              <a:rPr lang="en-GB" sz="1200" spc="5">
                <a:latin typeface="Arial"/>
                <a:cs typeface="Arial"/>
              </a:rPr>
              <a:t> </a:t>
            </a:r>
            <a:r>
              <a:rPr lang="en-GB" sz="1200">
                <a:latin typeface="Arial"/>
                <a:cs typeface="Arial"/>
              </a:rPr>
              <a:t>be</a:t>
            </a:r>
            <a:r>
              <a:rPr lang="en-GB" sz="1200" spc="-10">
                <a:latin typeface="Arial"/>
                <a:cs typeface="Arial"/>
              </a:rPr>
              <a:t> </a:t>
            </a:r>
            <a:r>
              <a:rPr lang="en-GB" sz="1200" spc="-5">
                <a:latin typeface="Arial"/>
                <a:cs typeface="Arial"/>
              </a:rPr>
              <a:t>treated</a:t>
            </a:r>
            <a:r>
              <a:rPr lang="en-GB" sz="1200">
                <a:latin typeface="Arial"/>
                <a:cs typeface="Arial"/>
              </a:rPr>
              <a:t> </a:t>
            </a:r>
            <a:r>
              <a:rPr lang="en-GB" sz="1200" spc="-10">
                <a:latin typeface="Arial"/>
                <a:cs typeface="Arial"/>
              </a:rPr>
              <a:t>with </a:t>
            </a:r>
            <a:r>
              <a:rPr lang="en-GB" sz="1200">
                <a:latin typeface="Arial"/>
                <a:cs typeface="Arial"/>
              </a:rPr>
              <a:t>respect</a:t>
            </a:r>
            <a:r>
              <a:rPr lang="en-GB" sz="1200" spc="-10">
                <a:latin typeface="Arial"/>
                <a:cs typeface="Arial"/>
              </a:rPr>
              <a:t> </a:t>
            </a:r>
            <a:r>
              <a:rPr lang="en-GB" sz="1200">
                <a:latin typeface="Arial"/>
                <a:cs typeface="Arial"/>
              </a:rPr>
              <a:t>and</a:t>
            </a:r>
            <a:r>
              <a:rPr lang="en-GB" sz="1200" spc="-10">
                <a:latin typeface="Arial"/>
                <a:cs typeface="Arial"/>
              </a:rPr>
              <a:t> </a:t>
            </a:r>
            <a:r>
              <a:rPr lang="en-GB" sz="1200" spc="-5">
                <a:latin typeface="Arial"/>
                <a:cs typeface="Arial"/>
              </a:rPr>
              <a:t>dignity</a:t>
            </a:r>
            <a:r>
              <a:rPr lang="en-GB" sz="1200" spc="-15">
                <a:latin typeface="Arial"/>
                <a:cs typeface="Arial"/>
              </a:rPr>
              <a:t> </a:t>
            </a:r>
            <a:r>
              <a:rPr lang="en-GB" sz="1200" spc="-5">
                <a:latin typeface="Arial"/>
                <a:cs typeface="Arial"/>
              </a:rPr>
              <a:t>and</a:t>
            </a:r>
            <a:r>
              <a:rPr lang="en-GB" sz="1200">
                <a:latin typeface="Arial"/>
                <a:cs typeface="Arial"/>
              </a:rPr>
              <a:t> </a:t>
            </a:r>
            <a:r>
              <a:rPr lang="en-GB" sz="1200" spc="-10">
                <a:latin typeface="Arial"/>
                <a:cs typeface="Arial"/>
              </a:rPr>
              <a:t>we</a:t>
            </a:r>
            <a:r>
              <a:rPr lang="en-GB" sz="1200">
                <a:latin typeface="Arial"/>
                <a:cs typeface="Arial"/>
              </a:rPr>
              <a:t> </a:t>
            </a:r>
            <a:r>
              <a:rPr lang="en-GB" sz="1200" spc="-5">
                <a:latin typeface="Arial"/>
                <a:cs typeface="Arial"/>
              </a:rPr>
              <a:t>have</a:t>
            </a:r>
            <a:r>
              <a:rPr lang="en-GB" sz="1200">
                <a:latin typeface="Arial"/>
                <a:cs typeface="Arial"/>
              </a:rPr>
              <a:t> a</a:t>
            </a:r>
            <a:r>
              <a:rPr lang="en-GB" sz="1200" spc="5">
                <a:latin typeface="Arial"/>
                <a:cs typeface="Arial"/>
              </a:rPr>
              <a:t> </a:t>
            </a:r>
            <a:r>
              <a:rPr lang="en-GB" sz="1200" spc="-5">
                <a:latin typeface="Arial"/>
                <a:cs typeface="Arial"/>
              </a:rPr>
              <a:t>zero</a:t>
            </a:r>
            <a:r>
              <a:rPr lang="en-GB" sz="1200">
                <a:latin typeface="Arial"/>
                <a:cs typeface="Arial"/>
              </a:rPr>
              <a:t> </a:t>
            </a:r>
            <a:r>
              <a:rPr lang="en-GB" sz="1200" spc="-5">
                <a:latin typeface="Arial"/>
                <a:cs typeface="Arial"/>
              </a:rPr>
              <a:t>tolerance</a:t>
            </a:r>
            <a:r>
              <a:rPr lang="en-GB" sz="1200">
                <a:latin typeface="Arial"/>
                <a:cs typeface="Arial"/>
              </a:rPr>
              <a:t> </a:t>
            </a:r>
            <a:r>
              <a:rPr lang="en-GB" sz="1200" spc="-5">
                <a:latin typeface="Arial"/>
                <a:cs typeface="Arial"/>
              </a:rPr>
              <a:t>approach</a:t>
            </a:r>
            <a:r>
              <a:rPr lang="en-GB" sz="1200">
                <a:latin typeface="Arial"/>
                <a:cs typeface="Arial"/>
              </a:rPr>
              <a:t> </a:t>
            </a:r>
            <a:r>
              <a:rPr lang="en-GB" sz="1200" spc="-5">
                <a:latin typeface="Arial"/>
                <a:cs typeface="Arial"/>
              </a:rPr>
              <a:t>to</a:t>
            </a:r>
            <a:r>
              <a:rPr lang="en-GB" sz="1200" spc="-10">
                <a:latin typeface="Arial"/>
                <a:cs typeface="Arial"/>
              </a:rPr>
              <a:t> </a:t>
            </a:r>
            <a:r>
              <a:rPr lang="en-GB" sz="1200" spc="-5">
                <a:latin typeface="Arial"/>
                <a:cs typeface="Arial"/>
              </a:rPr>
              <a:t>bullying,</a:t>
            </a:r>
            <a:r>
              <a:rPr lang="en-GB" sz="1200">
                <a:latin typeface="Arial"/>
                <a:cs typeface="Arial"/>
              </a:rPr>
              <a:t> </a:t>
            </a:r>
            <a:r>
              <a:rPr lang="en-GB" sz="1200" spc="-5">
                <a:latin typeface="Arial"/>
                <a:cs typeface="Arial"/>
              </a:rPr>
              <a:t>harassment</a:t>
            </a:r>
            <a:r>
              <a:rPr lang="en-GB" sz="1200">
                <a:latin typeface="Arial"/>
                <a:cs typeface="Arial"/>
              </a:rPr>
              <a:t> </a:t>
            </a:r>
            <a:r>
              <a:rPr lang="en-GB" sz="1200" spc="-5">
                <a:latin typeface="Arial"/>
                <a:cs typeface="Arial"/>
              </a:rPr>
              <a:t>or</a:t>
            </a:r>
            <a:r>
              <a:rPr lang="en-GB" sz="1200">
                <a:latin typeface="Arial"/>
                <a:cs typeface="Arial"/>
              </a:rPr>
              <a:t> </a:t>
            </a:r>
            <a:r>
              <a:rPr lang="en-GB" sz="1200" spc="-5">
                <a:latin typeface="Arial"/>
                <a:cs typeface="Arial"/>
              </a:rPr>
              <a:t>victimisation</a:t>
            </a:r>
            <a:r>
              <a:rPr lang="en-GB" sz="1200" spc="5">
                <a:latin typeface="Arial"/>
                <a:cs typeface="Arial"/>
              </a:rPr>
              <a:t> </a:t>
            </a:r>
            <a:r>
              <a:rPr lang="en-GB" sz="1200" spc="-5">
                <a:latin typeface="Arial"/>
                <a:cs typeface="Arial"/>
              </a:rPr>
              <a:t>of</a:t>
            </a:r>
            <a:r>
              <a:rPr lang="en-GB" sz="1200">
                <a:latin typeface="Arial"/>
                <a:cs typeface="Arial"/>
              </a:rPr>
              <a:t> any kind. </a:t>
            </a:r>
            <a:r>
              <a:rPr lang="en-GB" sz="1200" spc="20">
                <a:latin typeface="Arial"/>
                <a:cs typeface="Arial"/>
              </a:rPr>
              <a:t>We </a:t>
            </a:r>
            <a:r>
              <a:rPr lang="en-GB" sz="1200" spc="-5">
                <a:latin typeface="Arial"/>
                <a:cs typeface="Arial"/>
              </a:rPr>
              <a:t>recognise that improving employee engagement </a:t>
            </a:r>
            <a:r>
              <a:rPr lang="en-GB" sz="1200">
                <a:latin typeface="Arial"/>
                <a:cs typeface="Arial"/>
              </a:rPr>
              <a:t>has a </a:t>
            </a:r>
            <a:r>
              <a:rPr lang="en-GB" sz="1200" spc="5">
                <a:latin typeface="Arial"/>
                <a:cs typeface="Arial"/>
              </a:rPr>
              <a:t> </a:t>
            </a:r>
            <a:r>
              <a:rPr lang="en-GB" sz="1200" spc="-5">
                <a:latin typeface="Arial"/>
                <a:cs typeface="Arial"/>
              </a:rPr>
              <a:t>positive </a:t>
            </a:r>
            <a:r>
              <a:rPr lang="en-GB" sz="1200">
                <a:latin typeface="Arial"/>
                <a:cs typeface="Arial"/>
              </a:rPr>
              <a:t>and </a:t>
            </a:r>
            <a:r>
              <a:rPr lang="en-GB" sz="1200" spc="-5">
                <a:latin typeface="Arial"/>
                <a:cs typeface="Arial"/>
              </a:rPr>
              <a:t>significant effect on organisational performance. </a:t>
            </a:r>
            <a:r>
              <a:rPr lang="en-GB" sz="1200" spc="20">
                <a:latin typeface="Arial"/>
                <a:cs typeface="Arial"/>
              </a:rPr>
              <a:t>We </a:t>
            </a:r>
            <a:r>
              <a:rPr lang="en-GB" sz="1200" spc="-320">
                <a:latin typeface="Arial"/>
                <a:cs typeface="Arial"/>
              </a:rPr>
              <a:t> </a:t>
            </a:r>
            <a:r>
              <a:rPr lang="en-GB" sz="1200">
                <a:latin typeface="Arial"/>
                <a:cs typeface="Arial"/>
              </a:rPr>
              <a:t>know</a:t>
            </a:r>
            <a:r>
              <a:rPr lang="en-GB" sz="1200" spc="-20">
                <a:latin typeface="Arial"/>
                <a:cs typeface="Arial"/>
              </a:rPr>
              <a:t> </a:t>
            </a:r>
            <a:r>
              <a:rPr lang="en-GB" sz="1200">
                <a:latin typeface="Arial"/>
                <a:cs typeface="Arial"/>
              </a:rPr>
              <a:t>that </a:t>
            </a:r>
            <a:r>
              <a:rPr lang="en-GB" sz="1200" spc="-5">
                <a:latin typeface="Arial"/>
                <a:cs typeface="Arial"/>
              </a:rPr>
              <a:t>ideas</a:t>
            </a:r>
            <a:r>
              <a:rPr lang="en-GB" sz="1200">
                <a:latin typeface="Arial"/>
                <a:cs typeface="Arial"/>
              </a:rPr>
              <a:t> </a:t>
            </a:r>
            <a:r>
              <a:rPr lang="en-GB" sz="1200" spc="-5">
                <a:latin typeface="Arial"/>
                <a:cs typeface="Arial"/>
              </a:rPr>
              <a:t>generated</a:t>
            </a:r>
            <a:r>
              <a:rPr lang="en-GB" sz="1200" spc="-15">
                <a:latin typeface="Arial"/>
                <a:cs typeface="Arial"/>
              </a:rPr>
              <a:t> </a:t>
            </a:r>
            <a:r>
              <a:rPr lang="en-GB" sz="1200">
                <a:latin typeface="Arial"/>
                <a:cs typeface="Arial"/>
              </a:rPr>
              <a:t>by</a:t>
            </a:r>
            <a:r>
              <a:rPr lang="en-GB" sz="1200" spc="-15">
                <a:latin typeface="Arial"/>
                <a:cs typeface="Arial"/>
              </a:rPr>
              <a:t> </a:t>
            </a:r>
            <a:r>
              <a:rPr lang="en-GB" sz="1200" spc="-5">
                <a:latin typeface="Arial"/>
                <a:cs typeface="Arial"/>
              </a:rPr>
              <a:t>colleagues</a:t>
            </a:r>
            <a:r>
              <a:rPr lang="en-GB" sz="1200">
                <a:latin typeface="Arial"/>
                <a:cs typeface="Arial"/>
              </a:rPr>
              <a:t> </a:t>
            </a:r>
            <a:r>
              <a:rPr lang="en-GB" sz="1200" spc="-5">
                <a:latin typeface="Arial"/>
                <a:cs typeface="Arial"/>
              </a:rPr>
              <a:t>can</a:t>
            </a:r>
            <a:r>
              <a:rPr lang="en-GB" sz="1200" spc="-15">
                <a:latin typeface="Arial"/>
                <a:cs typeface="Arial"/>
              </a:rPr>
              <a:t> </a:t>
            </a:r>
            <a:r>
              <a:rPr lang="en-GB" sz="1200">
                <a:latin typeface="Arial"/>
                <a:cs typeface="Arial"/>
              </a:rPr>
              <a:t>help </a:t>
            </a:r>
            <a:r>
              <a:rPr lang="en-GB" sz="1200" spc="-5">
                <a:latin typeface="Arial"/>
                <a:cs typeface="Arial"/>
              </a:rPr>
              <a:t>shape</a:t>
            </a:r>
            <a:r>
              <a:rPr lang="en-GB" sz="1200">
                <a:latin typeface="Arial"/>
                <a:cs typeface="Arial"/>
              </a:rPr>
              <a:t> </a:t>
            </a:r>
            <a:r>
              <a:rPr lang="en-GB" sz="1200" spc="-5">
                <a:latin typeface="Arial"/>
                <a:cs typeface="Arial"/>
              </a:rPr>
              <a:t>the </a:t>
            </a:r>
            <a:r>
              <a:rPr lang="en-GB" sz="1200">
                <a:latin typeface="Arial"/>
                <a:cs typeface="Arial"/>
              </a:rPr>
              <a:t>future</a:t>
            </a:r>
            <a:r>
              <a:rPr lang="en-GB" sz="1200" spc="-10">
                <a:latin typeface="Arial"/>
                <a:cs typeface="Arial"/>
              </a:rPr>
              <a:t> </a:t>
            </a:r>
            <a:r>
              <a:rPr lang="en-GB" sz="1200" spc="-5">
                <a:latin typeface="Arial"/>
                <a:cs typeface="Arial"/>
              </a:rPr>
              <a:t>direction of</a:t>
            </a:r>
            <a:r>
              <a:rPr lang="en-GB" sz="1200" spc="5">
                <a:latin typeface="Arial"/>
                <a:cs typeface="Arial"/>
              </a:rPr>
              <a:t> </a:t>
            </a:r>
            <a:r>
              <a:rPr lang="en-GB" sz="1200">
                <a:latin typeface="Arial"/>
                <a:cs typeface="Arial"/>
              </a:rPr>
              <a:t>our</a:t>
            </a:r>
            <a:r>
              <a:rPr lang="en-GB" sz="1200" spc="5">
                <a:latin typeface="Arial"/>
                <a:cs typeface="Arial"/>
              </a:rPr>
              <a:t> </a:t>
            </a:r>
            <a:r>
              <a:rPr lang="en-GB" sz="1200" spc="-10">
                <a:latin typeface="Arial"/>
                <a:cs typeface="Arial"/>
              </a:rPr>
              <a:t>services</a:t>
            </a:r>
            <a:r>
              <a:rPr lang="en-GB" sz="1200" spc="5">
                <a:latin typeface="Arial"/>
                <a:cs typeface="Arial"/>
              </a:rPr>
              <a:t> </a:t>
            </a:r>
            <a:r>
              <a:rPr lang="en-GB" sz="1200">
                <a:latin typeface="Arial"/>
                <a:cs typeface="Arial"/>
              </a:rPr>
              <a:t>and</a:t>
            </a:r>
            <a:r>
              <a:rPr lang="en-GB" sz="1200" spc="5">
                <a:latin typeface="Arial"/>
                <a:cs typeface="Arial"/>
              </a:rPr>
              <a:t> </a:t>
            </a:r>
            <a:r>
              <a:rPr lang="en-GB" sz="1200" spc="-5">
                <a:latin typeface="Arial"/>
                <a:cs typeface="Arial"/>
              </a:rPr>
              <a:t>contribute </a:t>
            </a:r>
            <a:r>
              <a:rPr lang="en-GB" sz="1200">
                <a:latin typeface="Arial"/>
                <a:cs typeface="Arial"/>
              </a:rPr>
              <a:t>to</a:t>
            </a:r>
            <a:r>
              <a:rPr lang="en-GB" sz="1200" spc="10">
                <a:latin typeface="Arial"/>
                <a:cs typeface="Arial"/>
              </a:rPr>
              <a:t> </a:t>
            </a:r>
            <a:r>
              <a:rPr lang="en-GB" sz="1200" spc="-5">
                <a:latin typeface="Arial"/>
                <a:cs typeface="Arial"/>
              </a:rPr>
              <a:t>the</a:t>
            </a:r>
            <a:r>
              <a:rPr lang="en-GB" sz="1200">
                <a:latin typeface="Arial"/>
                <a:cs typeface="Arial"/>
              </a:rPr>
              <a:t> </a:t>
            </a:r>
            <a:r>
              <a:rPr lang="en-GB" sz="1200" spc="-5">
                <a:latin typeface="Arial"/>
                <a:cs typeface="Arial"/>
              </a:rPr>
              <a:t>successful</a:t>
            </a:r>
            <a:endParaRPr lang="en-GB" sz="1200">
              <a:latin typeface="Arial"/>
              <a:cs typeface="Arial"/>
            </a:endParaRPr>
          </a:p>
          <a:p>
            <a:pPr marL="0" marR="38735" indent="0">
              <a:lnSpc>
                <a:spcPct val="107500"/>
              </a:lnSpc>
              <a:spcBef>
                <a:spcPts val="15"/>
              </a:spcBef>
              <a:buNone/>
            </a:pPr>
            <a:r>
              <a:rPr lang="en-GB" sz="1200" spc="-5">
                <a:latin typeface="Arial"/>
                <a:cs typeface="Arial"/>
              </a:rPr>
              <a:t>delivery</a:t>
            </a:r>
            <a:r>
              <a:rPr lang="en-GB" sz="1200" spc="-15">
                <a:latin typeface="Arial"/>
                <a:cs typeface="Arial"/>
              </a:rPr>
              <a:t> </a:t>
            </a:r>
            <a:r>
              <a:rPr lang="en-GB" sz="1200">
                <a:latin typeface="Arial"/>
                <a:cs typeface="Arial"/>
              </a:rPr>
              <a:t>of</a:t>
            </a:r>
            <a:r>
              <a:rPr lang="en-GB" sz="1200" spc="5">
                <a:latin typeface="Arial"/>
                <a:cs typeface="Arial"/>
              </a:rPr>
              <a:t> </a:t>
            </a:r>
            <a:r>
              <a:rPr lang="en-GB" sz="1200">
                <a:latin typeface="Arial"/>
                <a:cs typeface="Arial"/>
              </a:rPr>
              <a:t>our</a:t>
            </a:r>
            <a:r>
              <a:rPr lang="en-GB" sz="1200" spc="5">
                <a:latin typeface="Arial"/>
                <a:cs typeface="Arial"/>
              </a:rPr>
              <a:t> </a:t>
            </a:r>
            <a:r>
              <a:rPr lang="en-GB" sz="1200" spc="-5">
                <a:latin typeface="Arial"/>
                <a:cs typeface="Arial"/>
              </a:rPr>
              <a:t>goals,</a:t>
            </a:r>
            <a:r>
              <a:rPr lang="en-GB" sz="1200" spc="-10">
                <a:latin typeface="Arial"/>
                <a:cs typeface="Arial"/>
              </a:rPr>
              <a:t> </a:t>
            </a:r>
            <a:r>
              <a:rPr lang="en-GB" sz="1200" spc="-5">
                <a:latin typeface="Arial"/>
                <a:cs typeface="Arial"/>
              </a:rPr>
              <a:t>and</a:t>
            </a:r>
            <a:r>
              <a:rPr lang="en-GB" sz="1200" spc="5">
                <a:latin typeface="Arial"/>
                <a:cs typeface="Arial"/>
              </a:rPr>
              <a:t> </a:t>
            </a:r>
            <a:r>
              <a:rPr lang="en-GB" sz="1200" spc="-5">
                <a:latin typeface="Arial"/>
                <a:cs typeface="Arial"/>
              </a:rPr>
              <a:t>our</a:t>
            </a:r>
            <a:r>
              <a:rPr lang="en-GB" sz="1200" spc="5">
                <a:latin typeface="Arial"/>
                <a:cs typeface="Arial"/>
              </a:rPr>
              <a:t> </a:t>
            </a:r>
            <a:r>
              <a:rPr lang="en-GB" sz="1200" spc="-5">
                <a:latin typeface="Arial"/>
                <a:cs typeface="Arial"/>
              </a:rPr>
              <a:t>inclusive</a:t>
            </a:r>
            <a:r>
              <a:rPr lang="en-GB" sz="1200">
                <a:latin typeface="Arial"/>
                <a:cs typeface="Arial"/>
              </a:rPr>
              <a:t> </a:t>
            </a:r>
            <a:r>
              <a:rPr lang="en-GB" sz="1200" spc="-5">
                <a:latin typeface="Arial"/>
                <a:cs typeface="Arial"/>
              </a:rPr>
              <a:t>leadership</a:t>
            </a:r>
            <a:r>
              <a:rPr lang="en-GB" sz="1200" spc="5">
                <a:latin typeface="Arial"/>
                <a:cs typeface="Arial"/>
              </a:rPr>
              <a:t> </a:t>
            </a:r>
            <a:r>
              <a:rPr lang="en-GB" sz="1200" spc="-5">
                <a:latin typeface="Arial"/>
                <a:cs typeface="Arial"/>
              </a:rPr>
              <a:t>style</a:t>
            </a:r>
            <a:r>
              <a:rPr lang="en-GB" sz="1200" spc="5">
                <a:latin typeface="Arial"/>
                <a:cs typeface="Arial"/>
              </a:rPr>
              <a:t> </a:t>
            </a:r>
            <a:r>
              <a:rPr lang="en-GB" sz="1200" spc="-5">
                <a:latin typeface="Arial"/>
                <a:cs typeface="Arial"/>
              </a:rPr>
              <a:t>guides</a:t>
            </a:r>
            <a:r>
              <a:rPr lang="en-GB" sz="1200">
                <a:latin typeface="Arial"/>
                <a:cs typeface="Arial"/>
              </a:rPr>
              <a:t> us </a:t>
            </a:r>
            <a:r>
              <a:rPr lang="en-GB" sz="1200" spc="-315">
                <a:latin typeface="Arial"/>
                <a:cs typeface="Arial"/>
              </a:rPr>
              <a:t> </a:t>
            </a:r>
            <a:r>
              <a:rPr lang="en-GB" sz="1200" spc="-5">
                <a:latin typeface="Arial"/>
                <a:cs typeface="Arial"/>
              </a:rPr>
              <a:t>in </a:t>
            </a:r>
            <a:r>
              <a:rPr lang="en-GB" sz="1200">
                <a:latin typeface="Arial"/>
                <a:cs typeface="Arial"/>
              </a:rPr>
              <a:t>this</a:t>
            </a:r>
            <a:r>
              <a:rPr lang="en-GB" sz="1200" spc="-5">
                <a:latin typeface="Arial"/>
                <a:cs typeface="Arial"/>
              </a:rPr>
              <a:t> approach.</a:t>
            </a:r>
            <a:endParaRPr lang="en-GB" sz="1200">
              <a:latin typeface="Arial"/>
              <a:cs typeface="Arial"/>
            </a:endParaRPr>
          </a:p>
          <a:p>
            <a:pPr marL="12065" marR="72390" indent="0">
              <a:lnSpc>
                <a:spcPct val="99700"/>
              </a:lnSpc>
              <a:spcBef>
                <a:spcPts val="725"/>
              </a:spcBef>
              <a:buNone/>
            </a:pPr>
            <a:r>
              <a:rPr lang="en-GB" sz="1200" spc="15">
                <a:latin typeface="Arial"/>
                <a:cs typeface="Arial"/>
              </a:rPr>
              <a:t>We </a:t>
            </a:r>
            <a:r>
              <a:rPr lang="en-GB" sz="1200" spc="-10">
                <a:latin typeface="Arial"/>
                <a:cs typeface="Arial"/>
              </a:rPr>
              <a:t>are </a:t>
            </a:r>
            <a:r>
              <a:rPr lang="en-GB" sz="1200" spc="-5">
                <a:latin typeface="Arial"/>
                <a:cs typeface="Arial"/>
              </a:rPr>
              <a:t>committed </a:t>
            </a:r>
            <a:r>
              <a:rPr lang="en-GB" sz="1200">
                <a:latin typeface="Arial"/>
                <a:cs typeface="Arial"/>
              </a:rPr>
              <a:t>to </a:t>
            </a:r>
            <a:r>
              <a:rPr lang="en-GB" sz="1200" spc="-5">
                <a:latin typeface="Arial"/>
                <a:cs typeface="Arial"/>
              </a:rPr>
              <a:t>building </a:t>
            </a:r>
            <a:r>
              <a:rPr lang="en-GB" sz="1200">
                <a:latin typeface="Arial"/>
                <a:cs typeface="Arial"/>
              </a:rPr>
              <a:t>a </a:t>
            </a:r>
            <a:r>
              <a:rPr lang="en-GB" sz="1200" spc="-5">
                <a:latin typeface="Arial"/>
                <a:cs typeface="Arial"/>
              </a:rPr>
              <a:t>workforce which reflects </a:t>
            </a:r>
            <a:r>
              <a:rPr lang="en-GB" sz="1200">
                <a:latin typeface="Arial"/>
                <a:cs typeface="Arial"/>
              </a:rPr>
              <a:t>the </a:t>
            </a:r>
            <a:r>
              <a:rPr lang="en-GB" sz="1200" spc="5">
                <a:latin typeface="Arial"/>
                <a:cs typeface="Arial"/>
              </a:rPr>
              <a:t> </a:t>
            </a:r>
            <a:r>
              <a:rPr lang="en-GB" sz="1200" spc="-5">
                <a:latin typeface="Arial"/>
                <a:cs typeface="Arial"/>
              </a:rPr>
              <a:t>diversity </a:t>
            </a:r>
            <a:r>
              <a:rPr lang="en-GB" sz="1200">
                <a:latin typeface="Arial"/>
                <a:cs typeface="Arial"/>
              </a:rPr>
              <a:t>of </a:t>
            </a:r>
            <a:r>
              <a:rPr lang="en-GB" sz="1200" spc="-5">
                <a:latin typeface="Arial"/>
                <a:cs typeface="Arial"/>
              </a:rPr>
              <a:t>the people of Scotland.</a:t>
            </a:r>
            <a:r>
              <a:rPr lang="en-GB" sz="1200">
                <a:latin typeface="Arial"/>
                <a:cs typeface="Arial"/>
              </a:rPr>
              <a:t> </a:t>
            </a:r>
            <a:r>
              <a:rPr lang="en-GB" sz="1200" spc="20">
                <a:latin typeface="Arial"/>
                <a:cs typeface="Arial"/>
              </a:rPr>
              <a:t>We </a:t>
            </a:r>
            <a:r>
              <a:rPr lang="en-GB" sz="1200">
                <a:latin typeface="Arial"/>
                <a:cs typeface="Arial"/>
              </a:rPr>
              <a:t>are proud to be an </a:t>
            </a:r>
            <a:r>
              <a:rPr lang="en-GB" sz="1200" spc="-5">
                <a:latin typeface="Arial"/>
                <a:cs typeface="Arial"/>
              </a:rPr>
              <a:t>equal </a:t>
            </a:r>
            <a:r>
              <a:rPr lang="en-GB" sz="1200" spc="-320">
                <a:latin typeface="Arial"/>
                <a:cs typeface="Arial"/>
              </a:rPr>
              <a:t> </a:t>
            </a:r>
            <a:r>
              <a:rPr lang="en-GB" sz="1200" spc="-5">
                <a:latin typeface="Arial"/>
                <a:cs typeface="Arial"/>
              </a:rPr>
              <a:t>opportunities</a:t>
            </a:r>
            <a:r>
              <a:rPr lang="en-GB" sz="1200" spc="-10">
                <a:latin typeface="Arial"/>
                <a:cs typeface="Arial"/>
              </a:rPr>
              <a:t> </a:t>
            </a:r>
            <a:r>
              <a:rPr lang="en-GB" sz="1200" spc="-5">
                <a:latin typeface="Arial"/>
                <a:cs typeface="Arial"/>
              </a:rPr>
              <a:t>employer</a:t>
            </a:r>
            <a:r>
              <a:rPr lang="en-GB" sz="1200" spc="5">
                <a:latin typeface="Arial"/>
                <a:cs typeface="Arial"/>
              </a:rPr>
              <a:t> </a:t>
            </a:r>
            <a:r>
              <a:rPr lang="en-GB" sz="1200">
                <a:latin typeface="Arial"/>
                <a:cs typeface="Arial"/>
              </a:rPr>
              <a:t>that</a:t>
            </a:r>
            <a:r>
              <a:rPr lang="en-GB" sz="1200" spc="-10">
                <a:latin typeface="Arial"/>
                <a:cs typeface="Arial"/>
              </a:rPr>
              <a:t> </a:t>
            </a:r>
            <a:r>
              <a:rPr lang="en-GB" sz="1200" spc="-5">
                <a:latin typeface="Arial"/>
                <a:cs typeface="Arial"/>
              </a:rPr>
              <a:t>values</a:t>
            </a:r>
            <a:r>
              <a:rPr lang="en-GB" sz="1200" spc="5">
                <a:latin typeface="Arial"/>
                <a:cs typeface="Arial"/>
              </a:rPr>
              <a:t> </a:t>
            </a:r>
            <a:r>
              <a:rPr lang="en-GB" sz="1200" spc="-5">
                <a:latin typeface="Arial"/>
                <a:cs typeface="Arial"/>
              </a:rPr>
              <a:t>and</a:t>
            </a:r>
            <a:r>
              <a:rPr lang="en-GB" sz="1200">
                <a:latin typeface="Arial"/>
                <a:cs typeface="Arial"/>
              </a:rPr>
              <a:t> </a:t>
            </a:r>
            <a:r>
              <a:rPr lang="en-GB" sz="1200" spc="-5">
                <a:latin typeface="Arial"/>
                <a:cs typeface="Arial"/>
              </a:rPr>
              <a:t>respects</a:t>
            </a:r>
            <a:r>
              <a:rPr lang="en-GB" sz="1200" spc="5">
                <a:latin typeface="Arial"/>
                <a:cs typeface="Arial"/>
              </a:rPr>
              <a:t> </a:t>
            </a:r>
            <a:r>
              <a:rPr lang="en-GB" sz="1200">
                <a:latin typeface="Arial"/>
                <a:cs typeface="Arial"/>
              </a:rPr>
              <a:t>the</a:t>
            </a:r>
            <a:r>
              <a:rPr lang="en-GB" sz="1200" spc="-10">
                <a:latin typeface="Arial"/>
                <a:cs typeface="Arial"/>
              </a:rPr>
              <a:t> </a:t>
            </a:r>
            <a:r>
              <a:rPr lang="en-GB" sz="1200" spc="-5">
                <a:latin typeface="Arial"/>
                <a:cs typeface="Arial"/>
              </a:rPr>
              <a:t>people who </a:t>
            </a:r>
            <a:r>
              <a:rPr lang="en-GB" sz="1200">
                <a:latin typeface="Arial"/>
                <a:cs typeface="Arial"/>
              </a:rPr>
              <a:t> </a:t>
            </a:r>
            <a:r>
              <a:rPr lang="en-GB" sz="1200" spc="-5">
                <a:latin typeface="Arial"/>
                <a:cs typeface="Arial"/>
              </a:rPr>
              <a:t>work</a:t>
            </a:r>
            <a:r>
              <a:rPr lang="en-GB" sz="1200">
                <a:latin typeface="Arial"/>
                <a:cs typeface="Arial"/>
              </a:rPr>
              <a:t> for us.</a:t>
            </a:r>
            <a:r>
              <a:rPr lang="en-GB" sz="1200" spc="310">
                <a:latin typeface="Arial"/>
                <a:cs typeface="Arial"/>
              </a:rPr>
              <a:t> </a:t>
            </a:r>
            <a:r>
              <a:rPr lang="en-GB" sz="1200" spc="15">
                <a:latin typeface="Arial"/>
                <a:cs typeface="Arial"/>
              </a:rPr>
              <a:t>We</a:t>
            </a:r>
            <a:r>
              <a:rPr lang="en-GB" sz="1200" spc="-10">
                <a:latin typeface="Arial"/>
                <a:cs typeface="Arial"/>
              </a:rPr>
              <a:t> </a:t>
            </a:r>
            <a:r>
              <a:rPr lang="en-GB" sz="1200" spc="-5">
                <a:latin typeface="Arial"/>
                <a:cs typeface="Arial"/>
              </a:rPr>
              <a:t>seek</a:t>
            </a:r>
            <a:r>
              <a:rPr lang="en-GB" sz="1200" spc="5">
                <a:latin typeface="Arial"/>
                <a:cs typeface="Arial"/>
              </a:rPr>
              <a:t> </a:t>
            </a:r>
            <a:r>
              <a:rPr lang="en-GB" sz="1200" spc="-5">
                <a:latin typeface="Arial"/>
                <a:cs typeface="Arial"/>
              </a:rPr>
              <a:t>to</a:t>
            </a:r>
            <a:r>
              <a:rPr lang="en-GB" sz="1200">
                <a:latin typeface="Arial"/>
                <a:cs typeface="Arial"/>
              </a:rPr>
              <a:t> </a:t>
            </a:r>
            <a:r>
              <a:rPr lang="en-GB" sz="1200" spc="-5">
                <a:latin typeface="Arial"/>
                <a:cs typeface="Arial"/>
              </a:rPr>
              <a:t>ensure</a:t>
            </a:r>
            <a:r>
              <a:rPr lang="en-GB" sz="1200">
                <a:latin typeface="Arial"/>
                <a:cs typeface="Arial"/>
              </a:rPr>
              <a:t> all</a:t>
            </a:r>
            <a:r>
              <a:rPr lang="en-GB" sz="1200" spc="-5">
                <a:latin typeface="Arial"/>
                <a:cs typeface="Arial"/>
              </a:rPr>
              <a:t> job</a:t>
            </a:r>
            <a:r>
              <a:rPr lang="en-GB" sz="1200" spc="5">
                <a:latin typeface="Arial"/>
                <a:cs typeface="Arial"/>
              </a:rPr>
              <a:t> </a:t>
            </a:r>
            <a:r>
              <a:rPr lang="en-GB" sz="1200" spc="-5">
                <a:latin typeface="Arial"/>
                <a:cs typeface="Arial"/>
              </a:rPr>
              <a:t>applications</a:t>
            </a:r>
            <a:r>
              <a:rPr lang="en-GB" sz="1200">
                <a:latin typeface="Arial"/>
                <a:cs typeface="Arial"/>
              </a:rPr>
              <a:t> are</a:t>
            </a:r>
            <a:r>
              <a:rPr lang="en-GB" sz="1200" spc="-15">
                <a:latin typeface="Arial"/>
                <a:cs typeface="Arial"/>
              </a:rPr>
              <a:t> </a:t>
            </a:r>
            <a:r>
              <a:rPr lang="en-GB" sz="1200" spc="-5">
                <a:latin typeface="Arial"/>
                <a:cs typeface="Arial"/>
              </a:rPr>
              <a:t>treated</a:t>
            </a:r>
            <a:endParaRPr lang="en-GB" sz="1200">
              <a:latin typeface="Arial"/>
              <a:cs typeface="Arial"/>
            </a:endParaRPr>
          </a:p>
          <a:p>
            <a:pPr marL="0" marR="24130" indent="0">
              <a:lnSpc>
                <a:spcPct val="99700"/>
              </a:lnSpc>
              <a:spcBef>
                <a:spcPts val="5"/>
              </a:spcBef>
              <a:buNone/>
            </a:pPr>
            <a:r>
              <a:rPr lang="en-GB" sz="1200" spc="-5">
                <a:latin typeface="Arial"/>
                <a:cs typeface="Arial"/>
              </a:rPr>
              <a:t>fairly,</a:t>
            </a:r>
            <a:r>
              <a:rPr lang="en-GB" sz="1200" spc="15">
                <a:latin typeface="Arial"/>
                <a:cs typeface="Arial"/>
              </a:rPr>
              <a:t> </a:t>
            </a:r>
            <a:r>
              <a:rPr lang="en-GB" sz="1200" spc="-10">
                <a:latin typeface="Arial"/>
                <a:cs typeface="Arial"/>
              </a:rPr>
              <a:t>with</a:t>
            </a:r>
            <a:r>
              <a:rPr lang="en-GB" sz="1200">
                <a:latin typeface="Arial"/>
                <a:cs typeface="Arial"/>
              </a:rPr>
              <a:t> respect </a:t>
            </a:r>
            <a:r>
              <a:rPr lang="en-GB" sz="1200" spc="-5">
                <a:latin typeface="Arial"/>
                <a:cs typeface="Arial"/>
              </a:rPr>
              <a:t>and</a:t>
            </a:r>
            <a:r>
              <a:rPr lang="en-GB" sz="1200" spc="-10">
                <a:latin typeface="Arial"/>
                <a:cs typeface="Arial"/>
              </a:rPr>
              <a:t> </a:t>
            </a:r>
            <a:r>
              <a:rPr lang="en-GB" sz="1200" spc="-5">
                <a:latin typeface="Arial"/>
                <a:cs typeface="Arial"/>
              </a:rPr>
              <a:t>without</a:t>
            </a:r>
            <a:r>
              <a:rPr lang="en-GB" sz="1200" spc="5">
                <a:latin typeface="Arial"/>
                <a:cs typeface="Arial"/>
              </a:rPr>
              <a:t> </a:t>
            </a:r>
            <a:r>
              <a:rPr lang="en-GB" sz="1200" spc="-5">
                <a:latin typeface="Arial"/>
                <a:cs typeface="Arial"/>
              </a:rPr>
              <a:t>bias.</a:t>
            </a:r>
            <a:r>
              <a:rPr lang="en-GB" sz="1200">
                <a:latin typeface="Arial"/>
                <a:cs typeface="Arial"/>
              </a:rPr>
              <a:t> </a:t>
            </a:r>
            <a:r>
              <a:rPr lang="en-GB" sz="1200" spc="15">
                <a:latin typeface="Arial"/>
                <a:cs typeface="Arial"/>
              </a:rPr>
              <a:t>We</a:t>
            </a:r>
            <a:r>
              <a:rPr lang="en-GB" sz="1200" spc="-10">
                <a:latin typeface="Arial"/>
                <a:cs typeface="Arial"/>
              </a:rPr>
              <a:t> </a:t>
            </a:r>
            <a:r>
              <a:rPr lang="en-GB" sz="1200" spc="-5">
                <a:latin typeface="Arial"/>
                <a:cs typeface="Arial"/>
              </a:rPr>
              <a:t>positively</a:t>
            </a:r>
            <a:r>
              <a:rPr lang="en-GB" sz="1200" spc="-15">
                <a:latin typeface="Arial"/>
                <a:cs typeface="Arial"/>
              </a:rPr>
              <a:t> </a:t>
            </a:r>
            <a:r>
              <a:rPr lang="en-GB" sz="1200" spc="-5">
                <a:latin typeface="Arial"/>
                <a:cs typeface="Arial"/>
              </a:rPr>
              <a:t>encourage </a:t>
            </a:r>
            <a:r>
              <a:rPr lang="en-GB" sz="1200">
                <a:latin typeface="Arial"/>
                <a:cs typeface="Arial"/>
              </a:rPr>
              <a:t> </a:t>
            </a:r>
            <a:r>
              <a:rPr lang="en-GB" sz="1200" spc="-5">
                <a:latin typeface="Arial"/>
                <a:cs typeface="Arial"/>
              </a:rPr>
              <a:t>applications from</a:t>
            </a:r>
            <a:r>
              <a:rPr lang="en-GB" sz="1200" spc="15">
                <a:latin typeface="Arial"/>
                <a:cs typeface="Arial"/>
              </a:rPr>
              <a:t> </a:t>
            </a:r>
            <a:r>
              <a:rPr lang="en-GB" sz="1200" spc="-5">
                <a:latin typeface="Arial"/>
                <a:cs typeface="Arial"/>
              </a:rPr>
              <a:t>suitably</a:t>
            </a:r>
            <a:r>
              <a:rPr lang="en-GB" sz="1200" spc="-10">
                <a:latin typeface="Arial"/>
                <a:cs typeface="Arial"/>
              </a:rPr>
              <a:t> </a:t>
            </a:r>
            <a:r>
              <a:rPr lang="en-GB" sz="1200" spc="-5">
                <a:latin typeface="Arial"/>
                <a:cs typeface="Arial"/>
              </a:rPr>
              <a:t>experienced</a:t>
            </a:r>
            <a:r>
              <a:rPr lang="en-GB" sz="1200" spc="10">
                <a:latin typeface="Arial"/>
                <a:cs typeface="Arial"/>
              </a:rPr>
              <a:t> </a:t>
            </a:r>
            <a:r>
              <a:rPr lang="en-GB" sz="1200" spc="-5">
                <a:latin typeface="Arial"/>
                <a:cs typeface="Arial"/>
              </a:rPr>
              <a:t>candidates</a:t>
            </a:r>
            <a:r>
              <a:rPr lang="en-GB" sz="1200" spc="5">
                <a:latin typeface="Arial"/>
                <a:cs typeface="Arial"/>
              </a:rPr>
              <a:t> </a:t>
            </a:r>
            <a:r>
              <a:rPr lang="en-GB" sz="1200" spc="-5">
                <a:latin typeface="Arial"/>
                <a:cs typeface="Arial"/>
              </a:rPr>
              <a:t>regardless</a:t>
            </a:r>
            <a:r>
              <a:rPr lang="en-GB" sz="1200">
                <a:latin typeface="Arial"/>
                <a:cs typeface="Arial"/>
              </a:rPr>
              <a:t> </a:t>
            </a:r>
            <a:r>
              <a:rPr lang="en-GB" sz="1200" spc="-5">
                <a:latin typeface="Arial"/>
                <a:cs typeface="Arial"/>
              </a:rPr>
              <a:t>of </a:t>
            </a:r>
            <a:r>
              <a:rPr lang="en-GB" sz="1200">
                <a:latin typeface="Arial"/>
                <a:cs typeface="Arial"/>
              </a:rPr>
              <a:t> </a:t>
            </a:r>
            <a:r>
              <a:rPr lang="en-GB" sz="1200" spc="-5">
                <a:latin typeface="Arial"/>
                <a:cs typeface="Arial"/>
              </a:rPr>
              <a:t>sex,</a:t>
            </a:r>
            <a:r>
              <a:rPr lang="en-GB" sz="1200" spc="15">
                <a:latin typeface="Arial"/>
                <a:cs typeface="Arial"/>
              </a:rPr>
              <a:t> </a:t>
            </a:r>
            <a:r>
              <a:rPr lang="en-GB" sz="1200">
                <a:latin typeface="Arial"/>
                <a:cs typeface="Arial"/>
              </a:rPr>
              <a:t>race,</a:t>
            </a:r>
            <a:r>
              <a:rPr lang="en-GB" sz="1200" spc="15">
                <a:latin typeface="Arial"/>
                <a:cs typeface="Arial"/>
              </a:rPr>
              <a:t> </a:t>
            </a:r>
            <a:r>
              <a:rPr lang="en-GB" sz="1200" spc="-5">
                <a:latin typeface="Arial"/>
                <a:cs typeface="Arial"/>
              </a:rPr>
              <a:t>disability,</a:t>
            </a:r>
            <a:r>
              <a:rPr lang="en-GB" sz="1200" spc="15">
                <a:latin typeface="Arial"/>
                <a:cs typeface="Arial"/>
              </a:rPr>
              <a:t> </a:t>
            </a:r>
            <a:r>
              <a:rPr lang="en-GB" sz="1200">
                <a:latin typeface="Arial"/>
                <a:cs typeface="Arial"/>
              </a:rPr>
              <a:t>age,</a:t>
            </a:r>
            <a:r>
              <a:rPr lang="en-GB" sz="1200" spc="15">
                <a:latin typeface="Arial"/>
                <a:cs typeface="Arial"/>
              </a:rPr>
              <a:t> </a:t>
            </a:r>
            <a:r>
              <a:rPr lang="en-GB" sz="1200" spc="-5">
                <a:latin typeface="Arial"/>
                <a:cs typeface="Arial"/>
              </a:rPr>
              <a:t>sexual</a:t>
            </a:r>
            <a:r>
              <a:rPr lang="en-GB" sz="1200" spc="15">
                <a:latin typeface="Arial"/>
                <a:cs typeface="Arial"/>
              </a:rPr>
              <a:t> </a:t>
            </a:r>
            <a:r>
              <a:rPr lang="en-GB" sz="1200" spc="-5">
                <a:latin typeface="Arial"/>
                <a:cs typeface="Arial"/>
              </a:rPr>
              <a:t>orientation,</a:t>
            </a:r>
            <a:r>
              <a:rPr lang="en-GB" sz="1200" spc="20">
                <a:latin typeface="Arial"/>
                <a:cs typeface="Arial"/>
              </a:rPr>
              <a:t> </a:t>
            </a:r>
            <a:r>
              <a:rPr lang="en-GB" sz="1200" spc="-10">
                <a:latin typeface="Arial"/>
                <a:cs typeface="Arial"/>
              </a:rPr>
              <a:t>gender </a:t>
            </a:r>
            <a:r>
              <a:rPr lang="en-GB" sz="1200" spc="-5">
                <a:latin typeface="Arial"/>
                <a:cs typeface="Arial"/>
              </a:rPr>
              <a:t> reassignment,</a:t>
            </a:r>
            <a:r>
              <a:rPr lang="en-GB" sz="1200" spc="5">
                <a:latin typeface="Arial"/>
                <a:cs typeface="Arial"/>
              </a:rPr>
              <a:t> </a:t>
            </a:r>
            <a:r>
              <a:rPr lang="en-GB" sz="1200" spc="-5">
                <a:latin typeface="Arial"/>
                <a:cs typeface="Arial"/>
              </a:rPr>
              <a:t>religion</a:t>
            </a:r>
            <a:r>
              <a:rPr lang="en-GB" sz="1200">
                <a:latin typeface="Arial"/>
                <a:cs typeface="Arial"/>
              </a:rPr>
              <a:t> or</a:t>
            </a:r>
            <a:r>
              <a:rPr lang="en-GB" sz="1200" spc="10">
                <a:latin typeface="Arial"/>
                <a:cs typeface="Arial"/>
              </a:rPr>
              <a:t> </a:t>
            </a:r>
            <a:r>
              <a:rPr lang="en-GB" sz="1200" spc="-5">
                <a:latin typeface="Arial"/>
                <a:cs typeface="Arial"/>
              </a:rPr>
              <a:t>belief, marital</a:t>
            </a:r>
            <a:r>
              <a:rPr lang="en-GB" sz="1200">
                <a:latin typeface="Arial"/>
                <a:cs typeface="Arial"/>
              </a:rPr>
              <a:t> </a:t>
            </a:r>
            <a:r>
              <a:rPr lang="en-GB" sz="1200" spc="-5">
                <a:latin typeface="Arial"/>
                <a:cs typeface="Arial"/>
              </a:rPr>
              <a:t>status,</a:t>
            </a:r>
            <a:r>
              <a:rPr lang="en-GB" sz="1200" spc="5">
                <a:latin typeface="Arial"/>
                <a:cs typeface="Arial"/>
              </a:rPr>
              <a:t> </a:t>
            </a:r>
            <a:r>
              <a:rPr lang="en-GB" sz="1200">
                <a:latin typeface="Arial"/>
                <a:cs typeface="Arial"/>
              </a:rPr>
              <a:t>or</a:t>
            </a:r>
            <a:r>
              <a:rPr lang="en-GB" sz="1200" spc="10">
                <a:latin typeface="Arial"/>
                <a:cs typeface="Arial"/>
              </a:rPr>
              <a:t> </a:t>
            </a:r>
            <a:r>
              <a:rPr lang="en-GB" sz="1200" spc="-5">
                <a:latin typeface="Arial"/>
                <a:cs typeface="Arial"/>
              </a:rPr>
              <a:t>pregnancy</a:t>
            </a:r>
            <a:r>
              <a:rPr lang="en-GB" sz="1200" spc="-10">
                <a:latin typeface="Arial"/>
                <a:cs typeface="Arial"/>
              </a:rPr>
              <a:t> </a:t>
            </a:r>
            <a:r>
              <a:rPr lang="en-GB" sz="1200">
                <a:latin typeface="Arial"/>
                <a:cs typeface="Arial"/>
              </a:rPr>
              <a:t>and </a:t>
            </a:r>
            <a:r>
              <a:rPr lang="en-GB" sz="1200" spc="5">
                <a:latin typeface="Arial"/>
                <a:cs typeface="Arial"/>
              </a:rPr>
              <a:t> </a:t>
            </a:r>
            <a:r>
              <a:rPr lang="en-GB" sz="1200" spc="-5">
                <a:latin typeface="Arial"/>
                <a:cs typeface="Arial"/>
              </a:rPr>
              <a:t>maternity.</a:t>
            </a:r>
            <a:r>
              <a:rPr lang="en-GB" sz="1200">
                <a:latin typeface="Arial"/>
                <a:cs typeface="Arial"/>
              </a:rPr>
              <a:t> </a:t>
            </a:r>
            <a:r>
              <a:rPr lang="en-GB" sz="1200" spc="20">
                <a:latin typeface="Arial"/>
                <a:cs typeface="Arial"/>
              </a:rPr>
              <a:t>We </a:t>
            </a:r>
            <a:r>
              <a:rPr lang="en-GB" sz="1200" spc="-5">
                <a:latin typeface="Arial"/>
                <a:cs typeface="Arial"/>
              </a:rPr>
              <a:t>particularly welcome applications from female </a:t>
            </a:r>
            <a:r>
              <a:rPr lang="en-GB" sz="1200">
                <a:latin typeface="Arial"/>
                <a:cs typeface="Arial"/>
              </a:rPr>
              <a:t>and </a:t>
            </a:r>
            <a:r>
              <a:rPr lang="en-GB" sz="1200" spc="-320">
                <a:latin typeface="Arial"/>
                <a:cs typeface="Arial"/>
              </a:rPr>
              <a:t> </a:t>
            </a:r>
            <a:r>
              <a:rPr lang="en-GB" sz="1200" spc="-5">
                <a:latin typeface="Arial"/>
                <a:cs typeface="Arial"/>
              </a:rPr>
              <a:t>minority ethnic candidates</a:t>
            </a:r>
            <a:r>
              <a:rPr lang="en-GB" sz="1200" spc="-10">
                <a:latin typeface="Arial"/>
                <a:cs typeface="Arial"/>
              </a:rPr>
              <a:t> </a:t>
            </a:r>
            <a:r>
              <a:rPr lang="en-GB" sz="1200" spc="-5">
                <a:latin typeface="Arial"/>
                <a:cs typeface="Arial"/>
              </a:rPr>
              <a:t>who</a:t>
            </a:r>
            <a:r>
              <a:rPr lang="en-GB" sz="1200">
                <a:latin typeface="Arial"/>
                <a:cs typeface="Arial"/>
              </a:rPr>
              <a:t> are </a:t>
            </a:r>
            <a:r>
              <a:rPr lang="en-GB" sz="1200" spc="-5">
                <a:latin typeface="Arial"/>
                <a:cs typeface="Arial"/>
              </a:rPr>
              <a:t>under-represented</a:t>
            </a:r>
            <a:r>
              <a:rPr lang="en-GB" sz="1200" spc="-10">
                <a:latin typeface="Arial"/>
                <a:cs typeface="Arial"/>
              </a:rPr>
              <a:t> </a:t>
            </a:r>
            <a:r>
              <a:rPr lang="en-GB" sz="1200">
                <a:latin typeface="Arial"/>
                <a:cs typeface="Arial"/>
              </a:rPr>
              <a:t>at</a:t>
            </a:r>
            <a:r>
              <a:rPr lang="en-GB" sz="1200" spc="5">
                <a:latin typeface="Arial"/>
                <a:cs typeface="Arial"/>
              </a:rPr>
              <a:t> </a:t>
            </a:r>
            <a:r>
              <a:rPr lang="en-GB" sz="1200" spc="-5">
                <a:latin typeface="Arial"/>
                <a:cs typeface="Arial"/>
              </a:rPr>
              <a:t>this level.</a:t>
            </a:r>
            <a:r>
              <a:rPr lang="en-GB" sz="1200" spc="30">
                <a:latin typeface="Arial"/>
                <a:cs typeface="Arial"/>
              </a:rPr>
              <a:t> </a:t>
            </a:r>
            <a:r>
              <a:rPr lang="en-GB" sz="1200" spc="-5">
                <a:latin typeface="Arial"/>
                <a:cs typeface="Arial"/>
              </a:rPr>
              <a:t>All</a:t>
            </a:r>
            <a:r>
              <a:rPr lang="en-GB" sz="1200">
                <a:latin typeface="Arial"/>
                <a:cs typeface="Arial"/>
              </a:rPr>
              <a:t> </a:t>
            </a:r>
            <a:r>
              <a:rPr lang="en-GB" sz="1200" spc="-5">
                <a:latin typeface="Arial"/>
                <a:cs typeface="Arial"/>
              </a:rPr>
              <a:t>appointments</a:t>
            </a:r>
            <a:r>
              <a:rPr lang="en-GB" sz="1200">
                <a:latin typeface="Arial"/>
                <a:cs typeface="Arial"/>
              </a:rPr>
              <a:t> </a:t>
            </a:r>
            <a:r>
              <a:rPr lang="en-GB" sz="1200" spc="-10">
                <a:latin typeface="Arial"/>
                <a:cs typeface="Arial"/>
              </a:rPr>
              <a:t>will</a:t>
            </a:r>
            <a:r>
              <a:rPr lang="en-GB" sz="1200">
                <a:latin typeface="Arial"/>
                <a:cs typeface="Arial"/>
              </a:rPr>
              <a:t> be made</a:t>
            </a:r>
            <a:r>
              <a:rPr lang="en-GB" sz="1200" spc="-5">
                <a:latin typeface="Arial"/>
                <a:cs typeface="Arial"/>
              </a:rPr>
              <a:t> </a:t>
            </a:r>
            <a:r>
              <a:rPr lang="en-GB" sz="1200">
                <a:latin typeface="Arial"/>
                <a:cs typeface="Arial"/>
              </a:rPr>
              <a:t>on </a:t>
            </a:r>
            <a:r>
              <a:rPr lang="en-GB" sz="1200" spc="-320">
                <a:latin typeface="Arial"/>
                <a:cs typeface="Arial"/>
              </a:rPr>
              <a:t> </a:t>
            </a:r>
            <a:r>
              <a:rPr lang="en-GB" sz="1200" spc="-5">
                <a:latin typeface="Arial"/>
                <a:cs typeface="Arial"/>
              </a:rPr>
              <a:t>merit.</a:t>
            </a:r>
            <a:endParaRPr lang="en-GB" sz="1200">
              <a:latin typeface="Arial"/>
              <a:cs typeface="Arial"/>
            </a:endParaRPr>
          </a:p>
          <a:p>
            <a:pPr marL="0" marR="5080" indent="0">
              <a:lnSpc>
                <a:spcPts val="1310"/>
              </a:lnSpc>
              <a:spcBef>
                <a:spcPts val="250"/>
              </a:spcBef>
              <a:buNone/>
            </a:pPr>
            <a:endParaRPr lang="en-GB" sz="1200">
              <a:latin typeface="Arial"/>
              <a:cs typeface="Arial"/>
            </a:endParaRPr>
          </a:p>
        </p:txBody>
      </p:sp>
      <p:pic>
        <p:nvPicPr>
          <p:cNvPr id="9" name="object 4">
            <a:extLst>
              <a:ext uri="{FF2B5EF4-FFF2-40B4-BE49-F238E27FC236}">
                <a16:creationId xmlns:a16="http://schemas.microsoft.com/office/drawing/2014/main" id="{5A8121E7-B034-49F3-A408-00830E25677D}"/>
              </a:ext>
              <a:ext uri="{C183D7F6-B498-43B3-948B-1728B52AA6E4}">
                <adec:decorative xmlns:adec="http://schemas.microsoft.com/office/drawing/2017/decorative" val="1"/>
              </a:ext>
            </a:extLst>
          </p:cNvPr>
          <p:cNvPicPr/>
          <p:nvPr/>
        </p:nvPicPr>
        <p:blipFill>
          <a:blip r:embed="rId2"/>
          <a:stretch>
            <a:fillRect/>
          </a:stretch>
        </p:blipFill>
        <p:spPr>
          <a:xfrm>
            <a:off x="4531773" y="815732"/>
            <a:ext cx="3922777" cy="2940736"/>
          </a:xfrm>
          <a:prstGeom prst="rect">
            <a:avLst/>
          </a:prstGeom>
        </p:spPr>
      </p:pic>
      <p:sp>
        <p:nvSpPr>
          <p:cNvPr id="10" name="TextBox 9">
            <a:extLst>
              <a:ext uri="{FF2B5EF4-FFF2-40B4-BE49-F238E27FC236}">
                <a16:creationId xmlns:a16="http://schemas.microsoft.com/office/drawing/2014/main" id="{A88A5B2D-CD60-4139-B58C-C2A8F295A7B4}"/>
              </a:ext>
              <a:ext uri="{C183D7F6-B498-43B3-948B-1728B52AA6E4}">
                <adec:decorative xmlns:adec="http://schemas.microsoft.com/office/drawing/2017/decorative" val="1"/>
              </a:ext>
            </a:extLst>
          </p:cNvPr>
          <p:cNvSpPr txBox="1"/>
          <p:nvPr/>
        </p:nvSpPr>
        <p:spPr>
          <a:xfrm>
            <a:off x="4533310" y="3924375"/>
            <a:ext cx="4248727" cy="1569660"/>
          </a:xfrm>
          <a:prstGeom prst="rect">
            <a:avLst/>
          </a:prstGeom>
          <a:noFill/>
        </p:spPr>
        <p:txBody>
          <a:bodyPr wrap="square" rtlCol="0">
            <a:spAutoFit/>
          </a:bodyPr>
          <a:lstStyle/>
          <a:p>
            <a:pPr marL="18415" marR="81915" indent="-6350">
              <a:lnSpc>
                <a:spcPct val="99600"/>
              </a:lnSpc>
              <a:spcBef>
                <a:spcPts val="105"/>
              </a:spcBef>
            </a:pPr>
            <a:r>
              <a:rPr lang="en-GB" sz="1200" spc="15">
                <a:latin typeface="Arial"/>
                <a:cs typeface="Arial"/>
              </a:rPr>
              <a:t>We </a:t>
            </a:r>
            <a:r>
              <a:rPr lang="en-GB" sz="1200" spc="-10">
                <a:latin typeface="Arial"/>
                <a:cs typeface="Arial"/>
              </a:rPr>
              <a:t>are </a:t>
            </a:r>
            <a:r>
              <a:rPr lang="en-GB" sz="1200" spc="-5">
                <a:latin typeface="Arial"/>
                <a:cs typeface="Arial"/>
              </a:rPr>
              <a:t>committed </a:t>
            </a:r>
            <a:r>
              <a:rPr lang="en-GB" sz="1200">
                <a:latin typeface="Arial"/>
                <a:cs typeface="Arial"/>
              </a:rPr>
              <a:t>to </a:t>
            </a:r>
            <a:r>
              <a:rPr lang="en-GB" sz="1200" spc="-5">
                <a:latin typeface="Arial"/>
                <a:cs typeface="Arial"/>
              </a:rPr>
              <a:t>agile working </a:t>
            </a:r>
            <a:r>
              <a:rPr lang="en-GB" sz="1200">
                <a:latin typeface="Arial"/>
                <a:cs typeface="Arial"/>
              </a:rPr>
              <a:t>and </a:t>
            </a:r>
            <a:r>
              <a:rPr lang="en-GB" sz="1200" spc="-5">
                <a:latin typeface="Arial"/>
                <a:cs typeface="Arial"/>
              </a:rPr>
              <a:t>currently </a:t>
            </a:r>
            <a:r>
              <a:rPr lang="en-GB" sz="1200">
                <a:latin typeface="Arial"/>
                <a:cs typeface="Arial"/>
              </a:rPr>
              <a:t>operate a </a:t>
            </a:r>
            <a:r>
              <a:rPr lang="en-GB" sz="1200" spc="-10">
                <a:latin typeface="Arial"/>
                <a:cs typeface="Arial"/>
              </a:rPr>
              <a:t>wide </a:t>
            </a:r>
            <a:r>
              <a:rPr lang="en-GB" sz="1200" spc="-320">
                <a:latin typeface="Arial"/>
                <a:cs typeface="Arial"/>
              </a:rPr>
              <a:t> </a:t>
            </a:r>
            <a:r>
              <a:rPr lang="en-GB" sz="1200" spc="-5">
                <a:latin typeface="Arial"/>
                <a:cs typeface="Arial"/>
              </a:rPr>
              <a:t>variety</a:t>
            </a:r>
            <a:r>
              <a:rPr lang="en-GB" sz="1200" spc="-15">
                <a:latin typeface="Arial"/>
                <a:cs typeface="Arial"/>
              </a:rPr>
              <a:t> </a:t>
            </a:r>
            <a:r>
              <a:rPr lang="en-GB" sz="1200">
                <a:latin typeface="Arial"/>
                <a:cs typeface="Arial"/>
              </a:rPr>
              <a:t>of</a:t>
            </a:r>
            <a:r>
              <a:rPr lang="en-GB" sz="1200" spc="10">
                <a:latin typeface="Arial"/>
                <a:cs typeface="Arial"/>
              </a:rPr>
              <a:t> </a:t>
            </a:r>
            <a:r>
              <a:rPr lang="en-GB" sz="1200" spc="-5">
                <a:latin typeface="Arial"/>
                <a:cs typeface="Arial"/>
              </a:rPr>
              <a:t>work</a:t>
            </a:r>
            <a:r>
              <a:rPr lang="en-GB" sz="1200">
                <a:latin typeface="Arial"/>
                <a:cs typeface="Arial"/>
              </a:rPr>
              <a:t> </a:t>
            </a:r>
            <a:r>
              <a:rPr lang="en-GB" sz="1200" spc="-5">
                <a:latin typeface="Arial"/>
                <a:cs typeface="Arial"/>
              </a:rPr>
              <a:t>patterns</a:t>
            </a:r>
            <a:r>
              <a:rPr lang="en-GB" sz="1200">
                <a:latin typeface="Arial"/>
                <a:cs typeface="Arial"/>
              </a:rPr>
              <a:t> and</a:t>
            </a:r>
            <a:r>
              <a:rPr lang="en-GB" sz="1200" spc="-10">
                <a:latin typeface="Arial"/>
                <a:cs typeface="Arial"/>
              </a:rPr>
              <a:t> </a:t>
            </a:r>
            <a:r>
              <a:rPr lang="en-GB" sz="1200" spc="-5">
                <a:latin typeface="Arial"/>
                <a:cs typeface="Arial"/>
              </a:rPr>
              <a:t>arrangements</a:t>
            </a:r>
            <a:r>
              <a:rPr lang="en-GB" sz="1200">
                <a:latin typeface="Arial"/>
                <a:cs typeface="Arial"/>
              </a:rPr>
              <a:t> </a:t>
            </a:r>
            <a:r>
              <a:rPr lang="en-GB" sz="1200" spc="-5">
                <a:latin typeface="Arial"/>
                <a:cs typeface="Arial"/>
              </a:rPr>
              <a:t>across</a:t>
            </a:r>
            <a:r>
              <a:rPr lang="en-GB" sz="1200">
                <a:latin typeface="Arial"/>
                <a:cs typeface="Arial"/>
              </a:rPr>
              <a:t> the </a:t>
            </a:r>
            <a:r>
              <a:rPr lang="en-GB" sz="1200" spc="5">
                <a:latin typeface="Arial"/>
                <a:cs typeface="Arial"/>
              </a:rPr>
              <a:t> </a:t>
            </a:r>
            <a:r>
              <a:rPr lang="en-GB" sz="1200" spc="-5">
                <a:latin typeface="Arial"/>
                <a:cs typeface="Arial"/>
              </a:rPr>
              <a:t>parliamentary</a:t>
            </a:r>
            <a:r>
              <a:rPr lang="en-GB" sz="1200" spc="-20">
                <a:latin typeface="Arial"/>
                <a:cs typeface="Arial"/>
              </a:rPr>
              <a:t> </a:t>
            </a:r>
            <a:r>
              <a:rPr lang="en-GB" sz="1200" spc="-5">
                <a:latin typeface="Arial"/>
                <a:cs typeface="Arial"/>
              </a:rPr>
              <a:t>service.</a:t>
            </a:r>
            <a:r>
              <a:rPr lang="en-GB" sz="1200" spc="5">
                <a:latin typeface="Arial"/>
                <a:cs typeface="Arial"/>
              </a:rPr>
              <a:t> </a:t>
            </a:r>
            <a:r>
              <a:rPr lang="en-GB" sz="1200" spc="20">
                <a:latin typeface="Arial"/>
                <a:cs typeface="Arial"/>
              </a:rPr>
              <a:t>We</a:t>
            </a:r>
            <a:r>
              <a:rPr lang="en-GB" sz="1200" spc="-10">
                <a:latin typeface="Arial"/>
                <a:cs typeface="Arial"/>
              </a:rPr>
              <a:t> will</a:t>
            </a:r>
            <a:r>
              <a:rPr lang="en-GB" sz="1200" spc="-5">
                <a:latin typeface="Arial"/>
                <a:cs typeface="Arial"/>
              </a:rPr>
              <a:t> </a:t>
            </a:r>
            <a:r>
              <a:rPr lang="en-GB" sz="1200">
                <a:latin typeface="Arial"/>
                <a:cs typeface="Arial"/>
              </a:rPr>
              <a:t>be </a:t>
            </a:r>
            <a:r>
              <a:rPr lang="en-GB" sz="1200" spc="-5">
                <a:latin typeface="Arial"/>
                <a:cs typeface="Arial"/>
              </a:rPr>
              <a:t>pleased</a:t>
            </a:r>
            <a:r>
              <a:rPr lang="en-GB" sz="1200" spc="-10">
                <a:latin typeface="Arial"/>
                <a:cs typeface="Arial"/>
              </a:rPr>
              <a:t> </a:t>
            </a:r>
            <a:r>
              <a:rPr lang="en-GB" sz="1200">
                <a:latin typeface="Arial"/>
                <a:cs typeface="Arial"/>
              </a:rPr>
              <a:t>to</a:t>
            </a:r>
            <a:r>
              <a:rPr lang="en-GB" sz="1200" spc="-10">
                <a:latin typeface="Arial"/>
                <a:cs typeface="Arial"/>
              </a:rPr>
              <a:t> </a:t>
            </a:r>
            <a:r>
              <a:rPr lang="en-GB" sz="1200">
                <a:latin typeface="Arial"/>
                <a:cs typeface="Arial"/>
              </a:rPr>
              <a:t>consider</a:t>
            </a:r>
          </a:p>
          <a:p>
            <a:pPr marL="18415" marR="5080">
              <a:lnSpc>
                <a:spcPct val="99700"/>
              </a:lnSpc>
              <a:spcBef>
                <a:spcPts val="5"/>
              </a:spcBef>
            </a:pPr>
            <a:r>
              <a:rPr lang="en-GB" sz="1200" spc="-5">
                <a:latin typeface="Arial"/>
                <a:cs typeface="Arial"/>
              </a:rPr>
              <a:t>applications</a:t>
            </a:r>
            <a:r>
              <a:rPr lang="en-GB" sz="1200" spc="-10">
                <a:latin typeface="Arial"/>
                <a:cs typeface="Arial"/>
              </a:rPr>
              <a:t> </a:t>
            </a:r>
            <a:r>
              <a:rPr lang="en-GB" sz="1200" spc="-5">
                <a:latin typeface="Arial"/>
                <a:cs typeface="Arial"/>
              </a:rPr>
              <a:t>from</a:t>
            </a:r>
            <a:r>
              <a:rPr lang="en-GB" sz="1200" spc="5">
                <a:latin typeface="Arial"/>
                <a:cs typeface="Arial"/>
              </a:rPr>
              <a:t> </a:t>
            </a:r>
            <a:r>
              <a:rPr lang="en-GB" sz="1200" spc="-5">
                <a:latin typeface="Arial"/>
                <a:cs typeface="Arial"/>
              </a:rPr>
              <a:t>candidates</a:t>
            </a:r>
            <a:r>
              <a:rPr lang="en-GB" sz="1200" spc="-10">
                <a:latin typeface="Arial"/>
                <a:cs typeface="Arial"/>
              </a:rPr>
              <a:t> </a:t>
            </a:r>
            <a:r>
              <a:rPr lang="en-GB" sz="1200" spc="-5">
                <a:latin typeface="Arial"/>
                <a:cs typeface="Arial"/>
              </a:rPr>
              <a:t>wishing</a:t>
            </a:r>
            <a:r>
              <a:rPr lang="en-GB" sz="1200" spc="-10">
                <a:latin typeface="Arial"/>
                <a:cs typeface="Arial"/>
              </a:rPr>
              <a:t> </a:t>
            </a:r>
            <a:r>
              <a:rPr lang="en-GB" sz="1200">
                <a:latin typeface="Arial"/>
                <a:cs typeface="Arial"/>
              </a:rPr>
              <a:t>to</a:t>
            </a:r>
            <a:r>
              <a:rPr lang="en-GB" sz="1200" spc="5">
                <a:latin typeface="Arial"/>
                <a:cs typeface="Arial"/>
              </a:rPr>
              <a:t> </a:t>
            </a:r>
            <a:r>
              <a:rPr lang="en-GB" sz="1200" spc="-5">
                <a:latin typeface="Arial"/>
                <a:cs typeface="Arial"/>
              </a:rPr>
              <a:t>work</a:t>
            </a:r>
            <a:r>
              <a:rPr lang="en-GB" sz="1200">
                <a:latin typeface="Arial"/>
                <a:cs typeface="Arial"/>
              </a:rPr>
              <a:t> </a:t>
            </a:r>
            <a:r>
              <a:rPr lang="en-GB" sz="1200" spc="-5">
                <a:latin typeface="Arial"/>
                <a:cs typeface="Arial"/>
              </a:rPr>
              <a:t>flexibly</a:t>
            </a:r>
            <a:r>
              <a:rPr lang="en-GB" sz="1200" spc="-15">
                <a:latin typeface="Arial"/>
                <a:cs typeface="Arial"/>
              </a:rPr>
              <a:t> </a:t>
            </a:r>
            <a:r>
              <a:rPr lang="en-GB" sz="1200">
                <a:latin typeface="Arial"/>
                <a:cs typeface="Arial"/>
              </a:rPr>
              <a:t>and</a:t>
            </a:r>
            <a:r>
              <a:rPr lang="en-GB" sz="1200" spc="5">
                <a:latin typeface="Arial"/>
                <a:cs typeface="Arial"/>
              </a:rPr>
              <a:t> </a:t>
            </a:r>
            <a:r>
              <a:rPr lang="en-GB" sz="1200" spc="-5">
                <a:latin typeface="Arial"/>
                <a:cs typeface="Arial"/>
              </a:rPr>
              <a:t>all </a:t>
            </a:r>
            <a:r>
              <a:rPr lang="en-GB" sz="1200">
                <a:latin typeface="Arial"/>
                <a:cs typeface="Arial"/>
              </a:rPr>
              <a:t> </a:t>
            </a:r>
            <a:r>
              <a:rPr lang="en-GB" sz="1200" spc="-5">
                <a:latin typeface="Arial"/>
                <a:cs typeface="Arial"/>
              </a:rPr>
              <a:t>requests</a:t>
            </a:r>
            <a:r>
              <a:rPr lang="en-GB" sz="1200" spc="5">
                <a:latin typeface="Arial"/>
                <a:cs typeface="Arial"/>
              </a:rPr>
              <a:t> </a:t>
            </a:r>
            <a:r>
              <a:rPr lang="en-GB" sz="1200" spc="-10">
                <a:latin typeface="Arial"/>
                <a:cs typeface="Arial"/>
              </a:rPr>
              <a:t>will</a:t>
            </a:r>
            <a:r>
              <a:rPr lang="en-GB" sz="1200">
                <a:latin typeface="Arial"/>
                <a:cs typeface="Arial"/>
              </a:rPr>
              <a:t> be</a:t>
            </a:r>
            <a:r>
              <a:rPr lang="en-GB" sz="1200" spc="5">
                <a:latin typeface="Arial"/>
                <a:cs typeface="Arial"/>
              </a:rPr>
              <a:t> </a:t>
            </a:r>
            <a:r>
              <a:rPr lang="en-GB" sz="1200" spc="-5">
                <a:latin typeface="Arial"/>
                <a:cs typeface="Arial"/>
              </a:rPr>
              <a:t>seriously</a:t>
            </a:r>
            <a:r>
              <a:rPr lang="en-GB" sz="1200" spc="-10">
                <a:latin typeface="Arial"/>
                <a:cs typeface="Arial"/>
              </a:rPr>
              <a:t> </a:t>
            </a:r>
            <a:r>
              <a:rPr lang="en-GB" sz="1200">
                <a:latin typeface="Arial"/>
                <a:cs typeface="Arial"/>
              </a:rPr>
              <a:t>considered.</a:t>
            </a:r>
            <a:r>
              <a:rPr lang="en-GB" sz="1200" spc="20">
                <a:latin typeface="Arial"/>
                <a:cs typeface="Arial"/>
              </a:rPr>
              <a:t> </a:t>
            </a:r>
            <a:r>
              <a:rPr lang="en-GB" sz="1200" spc="-5">
                <a:latin typeface="Arial"/>
                <a:cs typeface="Arial"/>
              </a:rPr>
              <a:t>Please</a:t>
            </a:r>
            <a:r>
              <a:rPr lang="en-GB" sz="1200" spc="5">
                <a:latin typeface="Arial"/>
                <a:cs typeface="Arial"/>
              </a:rPr>
              <a:t> </a:t>
            </a:r>
            <a:r>
              <a:rPr lang="en-GB" sz="1200" spc="-5">
                <a:latin typeface="Arial"/>
                <a:cs typeface="Arial"/>
              </a:rPr>
              <a:t>include</a:t>
            </a:r>
            <a:r>
              <a:rPr lang="en-GB" sz="1200" spc="5">
                <a:latin typeface="Arial"/>
                <a:cs typeface="Arial"/>
              </a:rPr>
              <a:t> </a:t>
            </a:r>
            <a:r>
              <a:rPr lang="en-GB" sz="1200" spc="-5">
                <a:latin typeface="Arial"/>
                <a:cs typeface="Arial"/>
              </a:rPr>
              <a:t>clearly</a:t>
            </a:r>
            <a:r>
              <a:rPr lang="en-GB" sz="1200" spc="-10">
                <a:latin typeface="Arial"/>
                <a:cs typeface="Arial"/>
              </a:rPr>
              <a:t> </a:t>
            </a:r>
            <a:r>
              <a:rPr lang="en-GB" sz="1200">
                <a:latin typeface="Arial"/>
                <a:cs typeface="Arial"/>
              </a:rPr>
              <a:t>any </a:t>
            </a:r>
            <a:r>
              <a:rPr lang="en-GB" sz="1200" spc="-320">
                <a:latin typeface="Arial"/>
                <a:cs typeface="Arial"/>
              </a:rPr>
              <a:t> </a:t>
            </a:r>
            <a:r>
              <a:rPr lang="en-GB" sz="1200" spc="-5">
                <a:latin typeface="Arial"/>
                <a:cs typeface="Arial"/>
              </a:rPr>
              <a:t>information</a:t>
            </a:r>
            <a:r>
              <a:rPr lang="en-GB" sz="1200" spc="-10">
                <a:latin typeface="Arial"/>
                <a:cs typeface="Arial"/>
              </a:rPr>
              <a:t> </a:t>
            </a:r>
            <a:r>
              <a:rPr lang="en-GB" sz="1200" spc="-5">
                <a:latin typeface="Arial"/>
                <a:cs typeface="Arial"/>
              </a:rPr>
              <a:t>about</a:t>
            </a:r>
            <a:r>
              <a:rPr lang="en-GB" sz="1200" spc="5">
                <a:latin typeface="Arial"/>
                <a:cs typeface="Arial"/>
              </a:rPr>
              <a:t> </a:t>
            </a:r>
            <a:r>
              <a:rPr lang="en-GB" sz="1200" spc="-5">
                <a:latin typeface="Arial"/>
                <a:cs typeface="Arial"/>
              </a:rPr>
              <a:t>your</a:t>
            </a:r>
            <a:r>
              <a:rPr lang="en-GB" sz="1200" spc="-10">
                <a:latin typeface="Arial"/>
                <a:cs typeface="Arial"/>
              </a:rPr>
              <a:t> </a:t>
            </a:r>
            <a:r>
              <a:rPr lang="en-GB" sz="1200" spc="-5">
                <a:latin typeface="Arial"/>
                <a:cs typeface="Arial"/>
              </a:rPr>
              <a:t>preferred</a:t>
            </a:r>
            <a:r>
              <a:rPr lang="en-GB" sz="1200">
                <a:latin typeface="Arial"/>
                <a:cs typeface="Arial"/>
              </a:rPr>
              <a:t> </a:t>
            </a:r>
            <a:r>
              <a:rPr lang="en-GB" sz="1200" spc="-5">
                <a:latin typeface="Arial"/>
                <a:cs typeface="Arial"/>
              </a:rPr>
              <a:t>working</a:t>
            </a:r>
            <a:r>
              <a:rPr lang="en-GB" sz="1200" spc="20">
                <a:latin typeface="Arial"/>
                <a:cs typeface="Arial"/>
              </a:rPr>
              <a:t> </a:t>
            </a:r>
            <a:r>
              <a:rPr lang="en-GB" sz="1200" spc="-5">
                <a:latin typeface="Arial"/>
                <a:cs typeface="Arial"/>
              </a:rPr>
              <a:t>arrangements</a:t>
            </a:r>
            <a:r>
              <a:rPr lang="en-GB" sz="1200" spc="5">
                <a:latin typeface="Arial"/>
                <a:cs typeface="Arial"/>
              </a:rPr>
              <a:t> </a:t>
            </a:r>
            <a:r>
              <a:rPr lang="en-GB" sz="1200" spc="-5">
                <a:latin typeface="Arial"/>
                <a:cs typeface="Arial"/>
              </a:rPr>
              <a:t>in</a:t>
            </a:r>
            <a:r>
              <a:rPr lang="en-GB" sz="1200" spc="5">
                <a:latin typeface="Arial"/>
                <a:cs typeface="Arial"/>
              </a:rPr>
              <a:t> </a:t>
            </a:r>
            <a:r>
              <a:rPr lang="en-GB" sz="1200" spc="-5">
                <a:latin typeface="Arial"/>
                <a:cs typeface="Arial"/>
              </a:rPr>
              <a:t>your </a:t>
            </a:r>
            <a:r>
              <a:rPr lang="en-GB" sz="1200">
                <a:latin typeface="Arial"/>
                <a:cs typeface="Arial"/>
              </a:rPr>
              <a:t> </a:t>
            </a:r>
            <a:r>
              <a:rPr lang="en-GB" sz="1200" spc="-5">
                <a:latin typeface="Arial"/>
                <a:cs typeface="Arial"/>
              </a:rPr>
              <a:t>application.</a:t>
            </a:r>
            <a:endParaRPr lang="en-GB" sz="1200">
              <a:latin typeface="Arial"/>
              <a:cs typeface="Arial"/>
            </a:endParaRPr>
          </a:p>
          <a:p>
            <a:endParaRPr lang="en-GB" sz="1200"/>
          </a:p>
        </p:txBody>
      </p:sp>
      <p:pic>
        <p:nvPicPr>
          <p:cNvPr id="11" name="object 12">
            <a:extLst>
              <a:ext uri="{FF2B5EF4-FFF2-40B4-BE49-F238E27FC236}">
                <a16:creationId xmlns:a16="http://schemas.microsoft.com/office/drawing/2014/main" id="{C6786527-6EE3-403B-82A4-EF39AAB939C5}"/>
              </a:ext>
              <a:ext uri="{C183D7F6-B498-43B3-948B-1728B52AA6E4}">
                <adec:decorative xmlns:adec="http://schemas.microsoft.com/office/drawing/2017/decorative" val="1"/>
              </a:ext>
            </a:extLst>
          </p:cNvPr>
          <p:cNvPicPr/>
          <p:nvPr/>
        </p:nvPicPr>
        <p:blipFill>
          <a:blip r:embed="rId3"/>
          <a:stretch>
            <a:fillRect/>
          </a:stretch>
        </p:blipFill>
        <p:spPr>
          <a:xfrm>
            <a:off x="2260402" y="5701723"/>
            <a:ext cx="1459102" cy="644029"/>
          </a:xfrm>
          <a:prstGeom prst="rect">
            <a:avLst/>
          </a:prstGeom>
        </p:spPr>
      </p:pic>
      <p:pic>
        <p:nvPicPr>
          <p:cNvPr id="4" name="Picture 3">
            <a:extLst>
              <a:ext uri="{FF2B5EF4-FFF2-40B4-BE49-F238E27FC236}">
                <a16:creationId xmlns:a16="http://schemas.microsoft.com/office/drawing/2014/main" id="{962120CC-E17C-41D5-AF0B-6717C70139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838" y="5332701"/>
            <a:ext cx="1007126" cy="1115443"/>
          </a:xfrm>
          <a:prstGeom prst="rect">
            <a:avLst/>
          </a:prstGeom>
        </p:spPr>
      </p:pic>
      <p:sp>
        <p:nvSpPr>
          <p:cNvPr id="5" name="Title 1">
            <a:extLst>
              <a:ext uri="{FF2B5EF4-FFF2-40B4-BE49-F238E27FC236}">
                <a16:creationId xmlns:a16="http://schemas.microsoft.com/office/drawing/2014/main" id="{CEDD9099-1CCD-2BA6-51B7-FAF5BEC808C3}"/>
              </a:ext>
            </a:extLst>
          </p:cNvPr>
          <p:cNvSpPr>
            <a:spLocks noGrp="1"/>
          </p:cNvSpPr>
          <p:nvPr>
            <p:ph type="title"/>
          </p:nvPr>
        </p:nvSpPr>
        <p:spPr>
          <a:xfrm>
            <a:off x="175491" y="66421"/>
            <a:ext cx="7886700" cy="752474"/>
          </a:xfrm>
        </p:spPr>
        <p:txBody>
          <a:bodyPr>
            <a:normAutofit/>
          </a:bodyPr>
          <a:lstStyle/>
          <a:p>
            <a:r>
              <a:rPr lang="en-GB" sz="1800" b="1" spc="-5">
                <a:solidFill>
                  <a:srgbClr val="500778"/>
                </a:solidFill>
                <a:latin typeface="Arial"/>
                <a:cs typeface="Arial"/>
              </a:rPr>
              <a:t>About</a:t>
            </a:r>
            <a:r>
              <a:rPr lang="en-GB" sz="1800" b="1" spc="-85">
                <a:solidFill>
                  <a:srgbClr val="500778"/>
                </a:solidFill>
                <a:latin typeface="Arial"/>
                <a:cs typeface="Arial"/>
              </a:rPr>
              <a:t> </a:t>
            </a:r>
            <a:r>
              <a:rPr lang="en-GB" sz="1800" b="1" spc="-5">
                <a:solidFill>
                  <a:srgbClr val="500778"/>
                </a:solidFill>
                <a:latin typeface="Arial"/>
                <a:cs typeface="Arial"/>
              </a:rPr>
              <a:t>us (Cont.)</a:t>
            </a:r>
            <a:endParaRPr lang="en-GB" sz="1800">
              <a:solidFill>
                <a:srgbClr val="500778"/>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F54C8E5-1964-1CC9-85DC-160B93E069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649" y="5859977"/>
            <a:ext cx="1149985" cy="485775"/>
          </a:xfrm>
          <a:prstGeom prst="rect">
            <a:avLst/>
          </a:prstGeom>
          <a:noFill/>
          <a:ln>
            <a:noFill/>
          </a:ln>
        </p:spPr>
      </p:pic>
    </p:spTree>
    <p:extLst>
      <p:ext uri="{BB962C8B-B14F-4D97-AF65-F5344CB8AC3E}">
        <p14:creationId xmlns:p14="http://schemas.microsoft.com/office/powerpoint/2010/main" val="927804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spc="-20" dirty="0">
                <a:solidFill>
                  <a:srgbClr val="500778"/>
                </a:solidFill>
                <a:latin typeface="Arial" panose="020B0604020202020204" pitchFamily="34" charset="0"/>
                <a:cs typeface="Arial" panose="020B0604020202020204" pitchFamily="34" charset="0"/>
              </a:rPr>
              <a:t>Welcome</a:t>
            </a:r>
            <a:r>
              <a:rPr lang="en-GB" sz="1800" b="1" spc="5" dirty="0">
                <a:solidFill>
                  <a:srgbClr val="500778"/>
                </a:solidFill>
                <a:latin typeface="Arial" panose="020B0604020202020204" pitchFamily="34" charset="0"/>
                <a:cs typeface="Arial" panose="020B0604020202020204" pitchFamily="34" charset="0"/>
              </a:rPr>
              <a:t> </a:t>
            </a:r>
            <a:r>
              <a:rPr lang="en-GB" sz="1800" b="1" spc="-15" dirty="0">
                <a:solidFill>
                  <a:srgbClr val="500778"/>
                </a:solidFill>
                <a:latin typeface="Arial" panose="020B0604020202020204" pitchFamily="34" charset="0"/>
                <a:cs typeface="Arial" panose="020B0604020202020204" pitchFamily="34" charset="0"/>
              </a:rPr>
              <a:t>from Sally Coyne</a:t>
            </a:r>
            <a:r>
              <a:rPr lang="en-GB" sz="1800" b="1" spc="-5" dirty="0">
                <a:solidFill>
                  <a:srgbClr val="500778"/>
                </a:solidFill>
                <a:latin typeface="Arial" panose="020B0604020202020204" pitchFamily="34" charset="0"/>
                <a:cs typeface="Arial" panose="020B0604020202020204" pitchFamily="34" charset="0"/>
              </a:rPr>
              <a:t> </a:t>
            </a:r>
            <a:br>
              <a:rPr lang="en-GB" sz="1800" b="1" spc="5" dirty="0">
                <a:solidFill>
                  <a:srgbClr val="500778"/>
                </a:solidFill>
                <a:latin typeface="Arial" panose="020B0604020202020204" pitchFamily="34" charset="0"/>
                <a:cs typeface="Arial" panose="020B0604020202020204" pitchFamily="34" charset="0"/>
              </a:rPr>
            </a:br>
            <a:r>
              <a:rPr lang="en-GB" sz="1800" dirty="0">
                <a:solidFill>
                  <a:srgbClr val="500778"/>
                </a:solidFill>
                <a:latin typeface="Arial" panose="020B0604020202020204" pitchFamily="34" charset="0"/>
                <a:cs typeface="Arial" panose="020B0604020202020204" pitchFamily="34" charset="0"/>
              </a:rPr>
              <a:t>Head of Public Engagement Services</a:t>
            </a:r>
            <a:endParaRPr lang="en-GB" sz="1800" dirty="0">
              <a:solidFill>
                <a:srgbClr val="500778"/>
              </a:solidFill>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220890"/>
            <a:ext cx="4996296" cy="5135128"/>
          </a:xfrm>
        </p:spPr>
        <p:txBody>
          <a:bodyPr vert="horz" lIns="91440" tIns="45720" rIns="91440" bIns="45720" rtlCol="0" anchor="t">
            <a:noAutofit/>
          </a:bodyPr>
          <a:lstStyle/>
          <a:p>
            <a:pPr marL="0" indent="0" algn="just">
              <a:buNone/>
            </a:pPr>
            <a:r>
              <a:rPr lang="en-US" sz="1200" dirty="0">
                <a:effectLst/>
                <a:latin typeface="Arial" panose="020B0604020202020204" pitchFamily="34" charset="0"/>
                <a:ea typeface="Calibri" panose="020F0502020204030204" pitchFamily="34" charset="0"/>
              </a:rPr>
              <a:t>Hello and thank you for taking an interest in our Education Officer role. As Head of Public Engagement Services Office, I am very proud of the work our staff do to support the public in accessing and engaging with their Parliament. </a:t>
            </a:r>
            <a:endParaRPr lang="en-GB" sz="1200" dirty="0">
              <a:effectLst/>
              <a:latin typeface="Calibri" panose="020F0502020204030204" pitchFamily="34" charset="0"/>
              <a:ea typeface="Calibri" panose="020F0502020204030204" pitchFamily="34" charset="0"/>
            </a:endParaRPr>
          </a:p>
          <a:p>
            <a:pPr marL="0" indent="0" algn="just">
              <a:buNone/>
            </a:pPr>
            <a:endParaRPr lang="en-GB" sz="1200" dirty="0">
              <a:effectLst/>
              <a:latin typeface="Calibri" panose="020F0502020204030204" pitchFamily="34" charset="0"/>
              <a:ea typeface="Calibri" panose="020F0502020204030204" pitchFamily="34" charset="0"/>
            </a:endParaRPr>
          </a:p>
          <a:p>
            <a:pPr marL="0" indent="0" algn="just">
              <a:buNone/>
            </a:pPr>
            <a:r>
              <a:rPr lang="en-US" sz="1200" dirty="0">
                <a:effectLst/>
                <a:latin typeface="Arial" panose="020B0604020202020204" pitchFamily="34" charset="0"/>
                <a:ea typeface="Calibri" panose="020F0502020204030204" pitchFamily="34" charset="0"/>
              </a:rPr>
              <a:t>In the Public Engagement Services Office (PESO), our Education Services team work alongside colleagues delivering services to visitors to Holyrood, to the public with their enquiries and to people who use BSL, Gaelic and other formats to access the Parliament. All our work is to the same purpose - </a:t>
            </a:r>
            <a:r>
              <a:rPr lang="en-GB" sz="1200" dirty="0">
                <a:effectLst/>
                <a:latin typeface="Arial" panose="020B0604020202020204" pitchFamily="34" charset="0"/>
                <a:ea typeface="Calibri" panose="020F0502020204030204" pitchFamily="34" charset="0"/>
              </a:rPr>
              <a:t>making a positive difference to the lives of the people of Scotland. </a:t>
            </a:r>
            <a:r>
              <a:rPr lang="en-US" sz="1200" dirty="0">
                <a:effectLst/>
                <a:latin typeface="Arial" panose="020B0604020202020204" pitchFamily="34" charset="0"/>
                <a:ea typeface="Calibri" panose="020F0502020204030204" pitchFamily="34" charset="0"/>
              </a:rPr>
              <a:t>All team members are valued for the contributions they make and from the day you join, I know your colleagues will welcome you and support your journey of learning the role.    </a:t>
            </a:r>
          </a:p>
          <a:p>
            <a:pPr marL="0" indent="0" algn="just">
              <a:buNone/>
            </a:pPr>
            <a:endParaRPr lang="en-GB" sz="1200" dirty="0">
              <a:effectLst/>
              <a:latin typeface="Calibri" panose="020F0502020204030204" pitchFamily="34" charset="0"/>
              <a:ea typeface="Calibri" panose="020F0502020204030204" pitchFamily="34" charset="0"/>
            </a:endParaRPr>
          </a:p>
          <a:p>
            <a:pPr marL="0" indent="0" algn="just">
              <a:buNone/>
            </a:pPr>
            <a:r>
              <a:rPr lang="en-US" sz="1200" dirty="0">
                <a:effectLst/>
                <a:latin typeface="Arial" panose="020B0604020202020204" pitchFamily="34" charset="0"/>
                <a:ea typeface="Calibri" panose="020F0502020204030204" pitchFamily="34" charset="0"/>
              </a:rPr>
              <a:t>The role is a great opportunity to work in an iconic building in Scotland and be at the heart of informing and inspiring pupils and students from across Scotland to learn more about our democracy and the work of our Parliament. In our team, we pride ourselves on our willingness to learn and work with others to create services and opportunities that people want and enjoy. </a:t>
            </a:r>
            <a:endParaRPr lang="en-GB" sz="1200" dirty="0">
              <a:effectLst/>
              <a:latin typeface="Calibri" panose="020F0502020204030204" pitchFamily="34" charset="0"/>
              <a:ea typeface="Calibri" panose="020F0502020204030204" pitchFamily="34" charset="0"/>
            </a:endParaRPr>
          </a:p>
          <a:p>
            <a:pPr marL="0" indent="0" algn="just">
              <a:buNone/>
            </a:pPr>
            <a:r>
              <a:rPr lang="en-US"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indent="0" algn="just">
              <a:buNone/>
            </a:pPr>
            <a:r>
              <a:rPr lang="en-US" sz="1200" dirty="0">
                <a:effectLst/>
                <a:latin typeface="Arial" panose="020B0604020202020204" pitchFamily="34" charset="0"/>
                <a:ea typeface="Calibri" panose="020F0502020204030204" pitchFamily="34" charset="0"/>
              </a:rPr>
              <a:t>If you share our ambition to deliver a welcoming and inclusive education service that encourages public involvement in our work, we’d really like to hear from you. </a:t>
            </a:r>
            <a:endParaRPr lang="en-GB" sz="1200" dirty="0">
              <a:effectLst/>
              <a:latin typeface="Calibri" panose="020F0502020204030204" pitchFamily="34" charset="0"/>
              <a:ea typeface="Calibri" panose="020F0502020204030204" pitchFamily="34" charset="0"/>
            </a:endParaRPr>
          </a:p>
          <a:p>
            <a:pPr>
              <a:buNone/>
            </a:pPr>
            <a:endParaRPr lang="en-GB" sz="1200" dirty="0">
              <a:highlight>
                <a:srgbClr val="FFFF00"/>
              </a:highlight>
              <a:latin typeface="Arial"/>
              <a:cs typeface="Calibri"/>
            </a:endParaRPr>
          </a:p>
          <a:p>
            <a:pPr marL="0" indent="0">
              <a:buNone/>
            </a:pPr>
            <a:endParaRPr lang="en-GB" sz="1200" i="1" dirty="0">
              <a:highlight>
                <a:srgbClr val="FFFF00"/>
              </a:highlight>
              <a:latin typeface="Arial" panose="020B0604020202020204" pitchFamily="34" charset="0"/>
              <a:cs typeface="Arial" panose="020B0604020202020204" pitchFamily="34" charset="0"/>
            </a:endParaRPr>
          </a:p>
          <a:p>
            <a:pPr marL="0" indent="0">
              <a:buNone/>
            </a:pPr>
            <a:endParaRPr lang="en-GB" sz="1200" dirty="0">
              <a:latin typeface="Arial"/>
              <a:cs typeface="Calibri"/>
            </a:endParaRPr>
          </a:p>
        </p:txBody>
      </p:sp>
      <p:pic>
        <p:nvPicPr>
          <p:cNvPr id="10" name="object 5">
            <a:extLst>
              <a:ext uri="{FF2B5EF4-FFF2-40B4-BE49-F238E27FC236}">
                <a16:creationId xmlns:a16="http://schemas.microsoft.com/office/drawing/2014/main" id="{156BB309-4CA2-4C43-98C0-DBB90F803CED}"/>
              </a:ex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tretch>
            <a:fillRect/>
          </a:stretch>
        </p:blipFill>
        <p:spPr>
          <a:xfrm>
            <a:off x="5878761" y="3429000"/>
            <a:ext cx="2636589" cy="1757726"/>
          </a:xfrm>
          <a:prstGeom prst="rect">
            <a:avLst/>
          </a:prstGeom>
        </p:spPr>
      </p:pic>
      <p:pic>
        <p:nvPicPr>
          <p:cNvPr id="4" name="Picture 3">
            <a:extLst>
              <a:ext uri="{FF2B5EF4-FFF2-40B4-BE49-F238E27FC236}">
                <a16:creationId xmlns:a16="http://schemas.microsoft.com/office/drawing/2014/main" id="{94166D38-8532-02EF-9F36-63CED701B933}"/>
              </a:ext>
            </a:extLst>
          </p:cNvPr>
          <p:cNvPicPr>
            <a:picLocks noChangeAspect="1"/>
          </p:cNvPicPr>
          <p:nvPr/>
        </p:nvPicPr>
        <p:blipFill rotWithShape="1">
          <a:blip r:embed="rId3"/>
          <a:srcRect l="9101" r="5157"/>
          <a:stretch/>
        </p:blipFill>
        <p:spPr>
          <a:xfrm>
            <a:off x="6330781" y="582639"/>
            <a:ext cx="1732548" cy="2716533"/>
          </a:xfrm>
          <a:prstGeom prst="rect">
            <a:avLst/>
          </a:prstGeom>
        </p:spPr>
      </p:pic>
    </p:spTree>
    <p:extLst>
      <p:ext uri="{BB962C8B-B14F-4D97-AF65-F5344CB8AC3E}">
        <p14:creationId xmlns:p14="http://schemas.microsoft.com/office/powerpoint/2010/main" val="20707545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3401" cy="752474"/>
          </a:xfrm>
        </p:spPr>
        <p:txBody>
          <a:bodyPr>
            <a:normAutofit/>
          </a:bodyPr>
          <a:lstStyle/>
          <a:p>
            <a:r>
              <a:rPr lang="en-GB" sz="1800" b="1" spc="-20" dirty="0">
                <a:solidFill>
                  <a:srgbClr val="500778"/>
                </a:solidFill>
                <a:latin typeface="Arial" panose="020B0604020202020204" pitchFamily="34" charset="0"/>
                <a:cs typeface="Arial" panose="020B0604020202020204" pitchFamily="34" charset="0"/>
              </a:rPr>
              <a:t>Working</a:t>
            </a:r>
            <a:r>
              <a:rPr lang="en-GB" sz="1800" b="1" spc="5" dirty="0">
                <a:solidFill>
                  <a:srgbClr val="500778"/>
                </a:solidFill>
                <a:latin typeface="Arial" panose="020B0604020202020204" pitchFamily="34" charset="0"/>
                <a:cs typeface="Arial" panose="020B0604020202020204" pitchFamily="34" charset="0"/>
              </a:rPr>
              <a:t> </a:t>
            </a:r>
            <a:r>
              <a:rPr lang="en-GB" sz="1800" b="1" spc="-15" dirty="0">
                <a:solidFill>
                  <a:srgbClr val="500778"/>
                </a:solidFill>
                <a:latin typeface="Arial" panose="020B0604020202020204" pitchFamily="34" charset="0"/>
                <a:cs typeface="Arial" panose="020B0604020202020204" pitchFamily="34" charset="0"/>
              </a:rPr>
              <a:t>as an Education Officer </a:t>
            </a:r>
            <a:r>
              <a:rPr lang="en-GB" sz="1800" dirty="0">
                <a:solidFill>
                  <a:srgbClr val="500778"/>
                </a:solidFill>
                <a:highlight>
                  <a:srgbClr val="FFFF00"/>
                </a:highlight>
                <a:latin typeface="Arial" panose="020B0604020202020204" pitchFamily="34" charset="0"/>
                <a:cs typeface="Arial" panose="020B0604020202020204" pitchFamily="34" charset="0"/>
              </a:rPr>
              <a:t> </a:t>
            </a:r>
            <a:endParaRPr lang="en-GB" sz="1800" dirty="0">
              <a:solidFill>
                <a:srgbClr val="500778"/>
              </a:solidFill>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220890"/>
            <a:ext cx="4996296" cy="5135128"/>
          </a:xfrm>
        </p:spPr>
        <p:txBody>
          <a:bodyPr>
            <a:noAutofit/>
          </a:bodyPr>
          <a:lstStyle/>
          <a:p>
            <a:pPr marL="0" indent="0" algn="just">
              <a:buNone/>
            </a:pPr>
            <a:r>
              <a:rPr lang="en-GB" sz="1200" dirty="0">
                <a:latin typeface="Arial" panose="020B0604020202020204" pitchFamily="34" charset="0"/>
                <a:cs typeface="Arial" panose="020B0604020202020204" pitchFamily="34" charset="0"/>
              </a:rPr>
              <a:t>As a team we provide an education service for schools, colleges, and other education routes across Scotland, which supports learning about and engaging with our Scottish Parliament.</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I have worked for the Education Service at the Parliament for nine years. In that time, I have delivered a wide variety of engagement sessions for groups studying at Curriculum for Excellence Second, Third and Fourth Levels; introducing pupils to their Parliament, its workings and how they can have their voice heard. </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I also regularly provide sessions for students across the Senior Phase of high school and those in further education working towards qualifications in areas such as Modern Studies and Politics. The role involves developing and updating educational resources to support a range of different abilities. As an Education Officer you also assist Members of the Scottish Parliament as they engage with their young constituents. </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It is an interesting, varied and rewarding role that gives you the chance to empower young people. </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Frances Mowat Education Officer</a:t>
            </a: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B23EE1E-7A67-44FE-9D77-5838EADDBEF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76851" y="2991230"/>
            <a:ext cx="2635200" cy="1886807"/>
          </a:xfrm>
          <a:prstGeom prst="rect">
            <a:avLst/>
          </a:prstGeom>
        </p:spPr>
      </p:pic>
      <p:pic>
        <p:nvPicPr>
          <p:cNvPr id="5" name="Picture 4" descr="A person smiling at the camera&#10;&#10;Description automatically generated">
            <a:extLst>
              <a:ext uri="{FF2B5EF4-FFF2-40B4-BE49-F238E27FC236}">
                <a16:creationId xmlns:a16="http://schemas.microsoft.com/office/drawing/2014/main" id="{BA24B30E-8223-3271-25C7-F2B27C3F0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851" y="1117601"/>
            <a:ext cx="2635200" cy="1756800"/>
          </a:xfrm>
          <a:prstGeom prst="rect">
            <a:avLst/>
          </a:prstGeom>
        </p:spPr>
      </p:pic>
    </p:spTree>
    <p:extLst>
      <p:ext uri="{BB962C8B-B14F-4D97-AF65-F5344CB8AC3E}">
        <p14:creationId xmlns:p14="http://schemas.microsoft.com/office/powerpoint/2010/main" val="35784692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8104384" cy="752474"/>
          </a:xfrm>
        </p:spPr>
        <p:txBody>
          <a:bodyPr>
            <a:normAutofit/>
          </a:bodyPr>
          <a:lstStyle/>
          <a:p>
            <a:r>
              <a:rPr lang="en-GB" sz="1800" b="1" dirty="0">
                <a:solidFill>
                  <a:srgbClr val="500778"/>
                </a:solidFill>
                <a:latin typeface="Arial"/>
                <a:cs typeface="Arial"/>
              </a:rPr>
              <a:t>Education Officer – Public Engagement Services Office</a:t>
            </a:r>
            <a:r>
              <a:rPr lang="en-GB" sz="1800" dirty="0">
                <a:solidFill>
                  <a:srgbClr val="500778"/>
                </a:solidFill>
                <a:latin typeface="Arial"/>
                <a:cs typeface="Arial"/>
              </a:rPr>
              <a:t> (PESO), Grade3</a:t>
            </a:r>
            <a:br>
              <a:rPr lang="en-GB" sz="1800" dirty="0">
                <a:solidFill>
                  <a:srgbClr val="500778"/>
                </a:solidFill>
                <a:latin typeface="Arial"/>
                <a:cs typeface="Arial"/>
              </a:rPr>
            </a:br>
            <a:r>
              <a:rPr lang="en-GB" sz="1800" b="1" dirty="0">
                <a:solidFill>
                  <a:srgbClr val="500778"/>
                </a:solidFill>
                <a:latin typeface="Arial"/>
                <a:cs typeface="Arial"/>
              </a:rPr>
              <a:t>Fixed Term until June 2025 (maternity </a:t>
            </a:r>
            <a:r>
              <a:rPr lang="en-GB" sz="1800" b="1">
                <a:solidFill>
                  <a:srgbClr val="500778"/>
                </a:solidFill>
                <a:latin typeface="Arial"/>
                <a:cs typeface="Arial"/>
              </a:rPr>
              <a:t>leave cover)</a:t>
            </a:r>
            <a:endParaRPr lang="en-GB" sz="1800" b="1" dirty="0">
              <a:solidFill>
                <a:srgbClr val="500778"/>
              </a:solidFill>
              <a:latin typeface="Arial"/>
              <a:cs typeface="Arial"/>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220889"/>
            <a:ext cx="5208732" cy="5438529"/>
          </a:xfrm>
        </p:spPr>
        <p:txBody>
          <a:bodyPr vert="horz" lIns="91440" tIns="45720" rIns="91440" bIns="45720" rtlCol="0" anchor="t">
            <a:noAutofit/>
          </a:bodyPr>
          <a:lstStyle/>
          <a:p>
            <a:pPr marL="0" marR="0" lvl="0" indent="0" algn="just"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Want to make a difference in one of the most influential places in Scotland? Now is your chance!</a:t>
            </a:r>
          </a:p>
          <a:p>
            <a:pPr marL="0" marR="0" lvl="0" indent="0" algn="just"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a:cs typeface="Arial"/>
              </a:rPr>
              <a:t>Salary range:</a:t>
            </a:r>
            <a:r>
              <a:rPr kumimoji="0" lang="en-GB" sz="1200" b="0" i="0" u="none" strike="noStrike" kern="1200" cap="none" spc="0" normalizeH="0" baseline="0" noProof="0" dirty="0">
                <a:ln>
                  <a:noFill/>
                </a:ln>
                <a:solidFill>
                  <a:prstClr val="black"/>
                </a:solidFill>
                <a:effectLst/>
                <a:uLnTx/>
                <a:uFillTx/>
                <a:latin typeface="Arial"/>
                <a:cs typeface="Arial"/>
              </a:rPr>
              <a:t> £27,567.20 – £33,344 (FTE £34,459 - £41,680)</a:t>
            </a:r>
          </a:p>
          <a:p>
            <a:pPr marL="0" marR="0" lvl="0" indent="0" algn="just"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000000"/>
                </a:solidFill>
                <a:effectLst/>
                <a:uLnTx/>
                <a:uFillTx/>
                <a:latin typeface="Arial"/>
                <a:ea typeface="Arial" panose="020B0604020202020204" pitchFamily="34" charset="0"/>
                <a:cs typeface="Arial"/>
              </a:rPr>
              <a:t>Working pattern: </a:t>
            </a:r>
            <a:r>
              <a:rPr kumimoji="0" lang="en-GB" sz="1200" b="0" i="0" u="none" strike="noStrike" kern="1200" cap="none" spc="0" normalizeH="0" baseline="0" noProof="0" dirty="0">
                <a:ln>
                  <a:noFill/>
                </a:ln>
                <a:solidFill>
                  <a:srgbClr val="000000"/>
                </a:solidFill>
                <a:effectLst/>
                <a:uLnTx/>
                <a:uFillTx/>
                <a:latin typeface="Arial"/>
                <a:ea typeface="Arial" panose="020B0604020202020204" pitchFamily="34" charset="0"/>
                <a:cs typeface="Arial"/>
              </a:rPr>
              <a:t>This is a part-time post (29 hours 36 minutes, 7 hours 24 over 4 days (Monday- Wednesday, and either Thursday or Friday) however we are happy to talk about flexible working.  We’re committed to supporting staff to achieve a healthy work-life balance. This is a hybrid role, mostly working from Holyrood, with the flexibility of working from home on occasion. </a:t>
            </a:r>
            <a:r>
              <a:rPr kumimoji="0" lang="en-GB" sz="1200" b="0" i="0" u="none" strike="noStrike" kern="1200" cap="none" spc="0" normalizeH="0" baseline="0" noProof="0" dirty="0">
                <a:ln>
                  <a:noFill/>
                </a:ln>
                <a:solidFill>
                  <a:srgbClr val="333333"/>
                </a:solidFill>
                <a:effectLst/>
                <a:uLnTx/>
                <a:uFillTx/>
                <a:latin typeface="Arial"/>
                <a:ea typeface="Calibri"/>
                <a:cs typeface="Arial"/>
              </a:rPr>
              <a:t>It’s a term-time post and you’ll be expected to take annual leave during our February and April recess periods.</a:t>
            </a:r>
            <a:r>
              <a:rPr kumimoji="0" lang="en-GB" sz="1400" b="0" i="0" u="none" strike="noStrike" kern="1200" cap="none" spc="0" normalizeH="0" baseline="0" noProof="0" dirty="0">
                <a:ln>
                  <a:noFill/>
                </a:ln>
                <a:solidFill>
                  <a:srgbClr val="333333"/>
                </a:solidFill>
                <a:effectLst/>
                <a:uLnTx/>
                <a:uFillTx/>
                <a:latin typeface="Arial"/>
                <a:ea typeface="Calibri"/>
                <a:cs typeface="Arial"/>
              </a:rPr>
              <a:t>  </a:t>
            </a:r>
            <a:endParaRPr lang="en-GB" sz="1400" dirty="0">
              <a:solidFill>
                <a:prstClr val="black"/>
              </a:solidFill>
              <a:latin typeface="Arial"/>
              <a:ea typeface="Calibri"/>
              <a:cs typeface="Arial"/>
            </a:endParaRPr>
          </a:p>
          <a:p>
            <a:pPr marL="0" marR="0" lvl="0" indent="0" algn="just"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85800" rtl="0" eaLnBrk="1" fontAlgn="auto" latinLnBrk="0" hangingPunct="1">
              <a:lnSpc>
                <a:spcPct val="90000"/>
              </a:lnSpc>
              <a:spcBef>
                <a:spcPts val="750"/>
              </a:spcBef>
              <a:spcAft>
                <a:spcPts val="0"/>
              </a:spcAft>
              <a:buClrTx/>
              <a:buSz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This is an excellent opportunity to join the Education Services team, part of the Public Engagement Services Office, as an Education Officer.</a:t>
            </a:r>
            <a:endParaRPr lang="en-GB"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685800" rtl="0" eaLnBrk="1" fontAlgn="auto" latinLnBrk="0" hangingPunct="1">
              <a:lnSpc>
                <a:spcPct val="90000"/>
              </a:lnSpc>
              <a:spcBef>
                <a:spcPts val="750"/>
              </a:spcBef>
              <a:spcAft>
                <a:spcPts val="0"/>
              </a:spcAft>
              <a:buClrTx/>
              <a:buSz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Education Service helps children and young people of Scotland find out more about their Scottish Parliament. We do this by supporting education establishments (in Holyrood, across Scotland and online) with sessions and resources aligned to the curriculum. The Education Service is part of Public Engagement Services. We provide continuous professional learning opportunities to teachers and a variety of teaching resources.</a:t>
            </a:r>
            <a:endParaRPr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indent="0" algn="just">
              <a:buNone/>
            </a:pPr>
            <a:r>
              <a:rPr lang="en-GB" sz="1200" dirty="0">
                <a:effectLst/>
                <a:latin typeface="Arial"/>
                <a:ea typeface="Times New Roman" panose="02020603050405020304" pitchFamily="18" charset="0"/>
                <a:cs typeface="Arial"/>
              </a:rPr>
              <a:t>The Education Services team is made up of around ten staff,  eight of whom are Education Officers.  As an Education Officer you’ll deliver curriculum aligned education sessions to visiting Scottish school groups in Holyrood. This includes presenting to the group, developing and delivering activities, and providing a tour of the Parliamentary building. You’ll occasionally deliver online sessions to schools. You’ll be involved in educational event days and work on projects to develop learning resources for online and print.</a:t>
            </a:r>
            <a:endParaRPr lang="en-GB" sz="1400" dirty="0">
              <a:effectLst/>
              <a:latin typeface="Arial"/>
              <a:ea typeface="Calibri" panose="020F0502020204030204" pitchFamily="34" charset="0"/>
              <a:cs typeface="Arial"/>
            </a:endParaRPr>
          </a:p>
          <a:p>
            <a:pPr marL="0" indent="0">
              <a:buNone/>
            </a:pPr>
            <a:endParaRPr lang="en-GB" sz="1200" b="1" dirty="0">
              <a:highlight>
                <a:srgbClr val="FFFF00"/>
              </a:highlight>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pic>
        <p:nvPicPr>
          <p:cNvPr id="11" name="Picture 10">
            <a:extLst>
              <a:ext uri="{FF2B5EF4-FFF2-40B4-BE49-F238E27FC236}">
                <a16:creationId xmlns:a16="http://schemas.microsoft.com/office/drawing/2014/main" id="{FB23EE1E-7A67-44FE-9D77-5838EADDBE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030" y="3087923"/>
            <a:ext cx="2635200" cy="1974404"/>
          </a:xfrm>
          <a:prstGeom prst="rect">
            <a:avLst/>
          </a:prstGeom>
        </p:spPr>
      </p:pic>
      <p:pic>
        <p:nvPicPr>
          <p:cNvPr id="6" name="Picture 5">
            <a:extLst>
              <a:ext uri="{FF2B5EF4-FFF2-40B4-BE49-F238E27FC236}">
                <a16:creationId xmlns:a16="http://schemas.microsoft.com/office/drawing/2014/main" id="{C1B484F8-4CD9-4004-BBF3-BF9DD68D965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030" y="1276659"/>
            <a:ext cx="2635200" cy="1652206"/>
          </a:xfrm>
          <a:prstGeom prst="rect">
            <a:avLst/>
          </a:prstGeom>
        </p:spPr>
      </p:pic>
      <p:pic>
        <p:nvPicPr>
          <p:cNvPr id="4" name="Picture 3">
            <a:extLst>
              <a:ext uri="{FF2B5EF4-FFF2-40B4-BE49-F238E27FC236}">
                <a16:creationId xmlns:a16="http://schemas.microsoft.com/office/drawing/2014/main" id="{2042ED65-CCEF-A827-3636-C961E421ED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5293" y="5505334"/>
            <a:ext cx="1149985" cy="485775"/>
          </a:xfrm>
          <a:prstGeom prst="rect">
            <a:avLst/>
          </a:prstGeom>
          <a:noFill/>
          <a:ln>
            <a:noFill/>
          </a:ln>
        </p:spPr>
      </p:pic>
    </p:spTree>
    <p:extLst>
      <p:ext uri="{BB962C8B-B14F-4D97-AF65-F5344CB8AC3E}">
        <p14:creationId xmlns:p14="http://schemas.microsoft.com/office/powerpoint/2010/main" val="1467145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8104384" cy="752474"/>
          </a:xfrm>
        </p:spPr>
        <p:txBody>
          <a:bodyPr>
            <a:normAutofit/>
          </a:bodyPr>
          <a:lstStyle/>
          <a:p>
            <a:r>
              <a:rPr lang="en-GB" sz="1800" b="1" dirty="0">
                <a:solidFill>
                  <a:srgbClr val="500778"/>
                </a:solidFill>
                <a:latin typeface="Arial"/>
                <a:cs typeface="Arial"/>
              </a:rPr>
              <a:t>Education Officer – Public Engagement Services Office</a:t>
            </a:r>
            <a:r>
              <a:rPr lang="en-GB" sz="1800" dirty="0">
                <a:solidFill>
                  <a:srgbClr val="500778"/>
                </a:solidFill>
                <a:latin typeface="Arial"/>
                <a:cs typeface="Arial"/>
              </a:rPr>
              <a:t> (PESO), Grade3</a:t>
            </a:r>
            <a:br>
              <a:rPr lang="en-GB" sz="1800" dirty="0">
                <a:solidFill>
                  <a:srgbClr val="500778"/>
                </a:solidFill>
                <a:latin typeface="Arial"/>
                <a:cs typeface="Arial"/>
              </a:rPr>
            </a:br>
            <a:r>
              <a:rPr lang="en-GB" sz="1800" b="1" dirty="0">
                <a:solidFill>
                  <a:srgbClr val="500778"/>
                </a:solidFill>
                <a:latin typeface="Arial"/>
                <a:cs typeface="Arial"/>
              </a:rPr>
              <a:t>Fixed Term until June 2025 (maternity leave cover)</a:t>
            </a: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220889"/>
            <a:ext cx="5208732" cy="5438529"/>
          </a:xfrm>
        </p:spPr>
        <p:txBody>
          <a:bodyPr vert="horz" lIns="91440" tIns="45720" rIns="91440" bIns="45720" rtlCol="0" anchor="t">
            <a:noAutofit/>
          </a:bodyPr>
          <a:lstStyle/>
          <a:p>
            <a:pPr marL="0" indent="0" algn="just" fontAlgn="base">
              <a:buNone/>
            </a:pPr>
            <a:r>
              <a:rPr lang="en-GB" sz="1200" kern="0" dirty="0">
                <a:effectLst/>
                <a:latin typeface="Arial" panose="020B0604020202020204" pitchFamily="34" charset="0"/>
                <a:ea typeface="Times New Roman" panose="02020603050405020304" pitchFamily="18" charset="0"/>
                <a:cs typeface="Arial" panose="020B0604020202020204" pitchFamily="34" charset="0"/>
              </a:rPr>
              <a:t>The successful candidate will have a teaching, education or youth work qualification, and at least 1-year experience working with children and young people.  You’ll have experience in leading effective learning, creating a positive learning environment and developing engaging education resources.  </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pPr>
            <a:r>
              <a:rPr lang="en-GB" sz="1200" b="1" dirty="0">
                <a:latin typeface="Arial"/>
                <a:cs typeface="Arial"/>
              </a:rPr>
              <a:t>Please note that appointment to the position is subject to PVG membership.</a:t>
            </a:r>
            <a:endParaRPr lang="en-GB" dirty="0"/>
          </a:p>
          <a:p>
            <a:pPr marL="0" indent="0" algn="just">
              <a:buNone/>
            </a:pPr>
            <a:r>
              <a:rPr lang="en-GB" sz="1200" b="1" dirty="0">
                <a:latin typeface="Arial"/>
                <a:ea typeface="Times New Roman" panose="02020603050405020304" pitchFamily="18" charset="0"/>
                <a:cs typeface="Arial"/>
              </a:rPr>
              <a:t>The post is also available as a secondment opportunity. </a:t>
            </a:r>
            <a:endParaRPr lang="en-GB" sz="1200" b="1" dirty="0">
              <a:latin typeface="Arial" panose="020B0604020202020204" pitchFamily="34" charset="0"/>
              <a:cs typeface="Arial" panose="020B0604020202020204" pitchFamily="34" charset="0"/>
            </a:endParaRPr>
          </a:p>
          <a:p>
            <a:pPr marL="0" indent="0" algn="just">
              <a:buNone/>
            </a:pPr>
            <a:r>
              <a:rPr lang="en-GB" sz="1200" b="1" dirty="0">
                <a:latin typeface="Arial"/>
                <a:cs typeface="Arial"/>
                <a:hlinkClick r:id="rId2"/>
              </a:rPr>
              <a:t>Here is the full information about the role and to apply</a:t>
            </a:r>
            <a:r>
              <a:rPr lang="en-GB" sz="1200" b="1" dirty="0">
                <a:latin typeface="Arial"/>
                <a:cs typeface="Arial"/>
              </a:rPr>
              <a:t> </a:t>
            </a:r>
            <a:endParaRPr lang="en-GB" sz="1200" b="1" dirty="0">
              <a:highlight>
                <a:srgbClr val="FFFF00"/>
              </a:highlight>
              <a:latin typeface="Arial"/>
              <a:cs typeface="Arial"/>
            </a:endParaRP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pic>
        <p:nvPicPr>
          <p:cNvPr id="11" name="Picture 10">
            <a:extLst>
              <a:ext uri="{FF2B5EF4-FFF2-40B4-BE49-F238E27FC236}">
                <a16:creationId xmlns:a16="http://schemas.microsoft.com/office/drawing/2014/main" id="{FB23EE1E-7A67-44FE-9D77-5838EADDBEF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030" y="3087923"/>
            <a:ext cx="2635200" cy="1974404"/>
          </a:xfrm>
          <a:prstGeom prst="rect">
            <a:avLst/>
          </a:prstGeom>
        </p:spPr>
      </p:pic>
      <p:pic>
        <p:nvPicPr>
          <p:cNvPr id="6" name="Picture 5">
            <a:extLst>
              <a:ext uri="{FF2B5EF4-FFF2-40B4-BE49-F238E27FC236}">
                <a16:creationId xmlns:a16="http://schemas.microsoft.com/office/drawing/2014/main" id="{C1B484F8-4CD9-4004-BBF3-BF9DD68D965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030" y="1276659"/>
            <a:ext cx="2635200" cy="1652206"/>
          </a:xfrm>
          <a:prstGeom prst="rect">
            <a:avLst/>
          </a:prstGeom>
        </p:spPr>
      </p:pic>
      <p:pic>
        <p:nvPicPr>
          <p:cNvPr id="4" name="Picture 3">
            <a:extLst>
              <a:ext uri="{FF2B5EF4-FFF2-40B4-BE49-F238E27FC236}">
                <a16:creationId xmlns:a16="http://schemas.microsoft.com/office/drawing/2014/main" id="{2042ED65-CCEF-A827-3636-C961E421ED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5293" y="5505334"/>
            <a:ext cx="1149985" cy="485775"/>
          </a:xfrm>
          <a:prstGeom prst="rect">
            <a:avLst/>
          </a:prstGeom>
          <a:noFill/>
          <a:ln>
            <a:noFill/>
          </a:ln>
        </p:spPr>
      </p:pic>
    </p:spTree>
    <p:extLst>
      <p:ext uri="{BB962C8B-B14F-4D97-AF65-F5344CB8AC3E}">
        <p14:creationId xmlns:p14="http://schemas.microsoft.com/office/powerpoint/2010/main" val="29652029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385010" y="358222"/>
            <a:ext cx="7886700" cy="752474"/>
          </a:xfrm>
        </p:spPr>
        <p:txBody>
          <a:bodyPr>
            <a:normAutofit/>
          </a:bodyPr>
          <a:lstStyle/>
          <a:p>
            <a:r>
              <a:rPr lang="en-GB" sz="1800" b="1">
                <a:solidFill>
                  <a:srgbClr val="500778"/>
                </a:solidFill>
                <a:latin typeface="Arial" panose="020B0604020202020204" pitchFamily="34" charset="0"/>
                <a:ea typeface="Times New Roman" panose="02020603050405020304" pitchFamily="18" charset="0"/>
                <a:cs typeface="Arial" panose="020B0604020202020204" pitchFamily="34" charset="0"/>
              </a:rPr>
              <a:t>Delivering for Excellence </a:t>
            </a:r>
            <a:r>
              <a:rPr kumimoji="0" lang="en-GB" sz="1800" b="0" i="0" u="none" strike="noStrike" kern="1200" cap="none" spc="0" normalizeH="0" baseline="0" noProof="0">
                <a:ln>
                  <a:noFill/>
                </a:ln>
                <a:solidFill>
                  <a:srgbClr val="500778"/>
                </a:solidFill>
                <a:effectLst/>
                <a:uLnTx/>
                <a:uFillTx/>
                <a:latin typeface="Arial" panose="020B0604020202020204" pitchFamily="34" charset="0"/>
                <a:cs typeface="Arial" panose="020B0604020202020204" pitchFamily="34" charset="0"/>
              </a:rPr>
              <a:t>Education Officer</a:t>
            </a:r>
            <a:r>
              <a:rPr kumimoji="0" lang="en-GB" sz="1800" b="0" i="0" u="none" strike="noStrike" kern="1200" cap="none" spc="0" normalizeH="0" baseline="0" noProof="0">
                <a:ln>
                  <a:noFill/>
                </a:ln>
                <a:solidFill>
                  <a:srgbClr val="500778"/>
                </a:solidFill>
                <a:effectLst/>
                <a:uLnTx/>
                <a:uFillTx/>
                <a:latin typeface="Arial" panose="020B0604020202020204" pitchFamily="34" charset="0"/>
                <a:ea typeface="Arial" panose="020B0604020202020204" pitchFamily="34" charset="0"/>
                <a:cs typeface="Arial" panose="020B0604020202020204" pitchFamily="34" charset="0"/>
              </a:rPr>
              <a:t>, Grade 3</a:t>
            </a:r>
            <a:endParaRPr lang="en-GB" sz="1800">
              <a:solidFill>
                <a:srgbClr val="500778"/>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5F1D15C-95AC-D99E-AC90-B505E1856FEE}"/>
              </a:ext>
            </a:extLst>
          </p:cNvPr>
          <p:cNvSpPr txBox="1"/>
          <p:nvPr/>
        </p:nvSpPr>
        <p:spPr>
          <a:xfrm>
            <a:off x="385010" y="887236"/>
            <a:ext cx="7507705" cy="5408660"/>
          </a:xfrm>
          <a:prstGeom prst="rect">
            <a:avLst/>
          </a:prstGeom>
          <a:noFill/>
        </p:spPr>
        <p:txBody>
          <a:bodyPr wrap="square">
            <a:spAutoFit/>
          </a:bodyPr>
          <a:lstStyle/>
          <a:p>
            <a:pPr marL="0" indent="0">
              <a:buNone/>
            </a:pPr>
            <a:r>
              <a:rPr lang="en-GB" sz="1200" dirty="0">
                <a:latin typeface="Arial"/>
                <a:ea typeface="Calibri" panose="020F0502020204030204" pitchFamily="34" charset="0"/>
                <a:cs typeface="Arial"/>
              </a:rPr>
              <a:t>The Scottish Parliament is a values-led organisation which means our values of stewardship, excellence, inclusiveness and respect, are at the centre of everything we do. These values are embedded in this role. P</a:t>
            </a:r>
            <a:r>
              <a:rPr lang="en-GB" sz="1200" dirty="0">
                <a:latin typeface="Arial"/>
                <a:cs typeface="Arial"/>
              </a:rPr>
              <a:t>lease visit our </a:t>
            </a:r>
            <a:r>
              <a:rPr lang="en-GB" sz="1200" dirty="0">
                <a:latin typeface="Arial"/>
                <a:cs typeface="Arial"/>
                <a:hlinkClick r:id="rId2"/>
              </a:rPr>
              <a:t>values pages in our Employee Handbook</a:t>
            </a:r>
            <a:r>
              <a:rPr lang="en-GB" sz="1200" dirty="0">
                <a:latin typeface="Arial"/>
                <a:cs typeface="Arial"/>
              </a:rPr>
              <a:t>. </a:t>
            </a:r>
          </a:p>
          <a:p>
            <a:pPr marL="0" indent="0">
              <a:buNone/>
            </a:pPr>
            <a:endParaRPr lang="en-GB" sz="1000" b="1" dirty="0">
              <a:solidFill>
                <a:srgbClr val="500778"/>
              </a:solidFill>
              <a:latin typeface="Arial" panose="020B0604020202020204" pitchFamily="34" charset="0"/>
              <a:ea typeface="Arial" panose="020B0604020202020204" pitchFamily="34" charset="0"/>
              <a:cs typeface="Arial" panose="020B0604020202020204" pitchFamily="34" charset="0"/>
            </a:endParaRPr>
          </a:p>
          <a:p>
            <a:pPr marL="0" indent="0">
              <a:buNone/>
            </a:pPr>
            <a:r>
              <a:rPr lang="en-GB" sz="1400" b="1" dirty="0">
                <a:solidFill>
                  <a:srgbClr val="500778"/>
                </a:solidFill>
                <a:latin typeface="Arial" panose="020B0604020202020204" pitchFamily="34" charset="0"/>
                <a:ea typeface="Arial" panose="020B0604020202020204" pitchFamily="34" charset="0"/>
                <a:cs typeface="Arial" panose="020B0604020202020204" pitchFamily="34" charset="0"/>
              </a:rPr>
              <a:t>Stewardship </a:t>
            </a:r>
          </a:p>
          <a:p>
            <a:pPr marL="0" indent="0">
              <a:buNone/>
            </a:pPr>
            <a:r>
              <a:rPr lang="en-GB" sz="1200" dirty="0">
                <a:latin typeface="Arial" panose="020B0604020202020204" pitchFamily="34" charset="0"/>
                <a:cs typeface="Arial" panose="020B0604020202020204" pitchFamily="34" charset="0"/>
              </a:rPr>
              <a:t>Focusing on the longer term to ensure we are leaving things better than we found them and putting our shared interests ahead of any individual or team. </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Your main responsibilities will involve:</a:t>
            </a:r>
          </a:p>
          <a:p>
            <a:pPr marL="0" indent="0">
              <a:buNone/>
            </a:pPr>
            <a:endParaRPr lang="en-GB" sz="1200" dirty="0">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Delivering sessions, educational tours and resources, and facilitating MSP engagement with participating education groups in the Parliament building, or through live digital sessions, </a:t>
            </a:r>
          </a:p>
          <a:p>
            <a:pPr marL="171450" indent="-171450" algn="l" rtl="0" fontAlgn="base">
              <a:buFont typeface="Arial" panose="020B0604020202020204" pitchFamily="34" charset="0"/>
              <a:buChar char="•"/>
            </a:pPr>
            <a:endParaRPr lang="en-GB" sz="1200" b="0" i="0" dirty="0">
              <a:solidFill>
                <a:srgbClr val="000000"/>
              </a:solidFill>
              <a:effectLst/>
              <a:latin typeface="Arial" panose="020B0604020202020204" pitchFamily="34" charset="0"/>
            </a:endParaRPr>
          </a:p>
          <a:p>
            <a:pPr algn="l" rtl="0" fontAlgn="base"/>
            <a:r>
              <a:rPr lang="en-GB" sz="1200" dirty="0">
                <a:latin typeface="Arial" panose="020B0604020202020204" pitchFamily="34" charset="0"/>
                <a:cs typeface="Arial" panose="020B0604020202020204" pitchFamily="34" charset="0"/>
              </a:rPr>
              <a:t>•   Providing a positive experience for service-users in your communications and session delivery</a:t>
            </a:r>
          </a:p>
          <a:p>
            <a:pPr algn="l" rtl="0" fontAlgn="base"/>
            <a:endParaRPr lang="en-GB" sz="1200" dirty="0">
              <a:latin typeface="Arial" panose="020B0604020202020204" pitchFamily="34" charset="0"/>
              <a:cs typeface="Arial" panose="020B0604020202020204" pitchFamily="34" charset="0"/>
            </a:endParaRPr>
          </a:p>
          <a:p>
            <a:pPr marL="171450" marR="0" lvl="0" indent="-171450" algn="l" defTabSz="685800" rtl="0" eaLnBrk="1" fontAlgn="base" latinLnBrk="0" hangingPunct="1">
              <a:lnSpc>
                <a:spcPct val="90000"/>
              </a:lnSpc>
              <a:spcBef>
                <a:spcPts val="75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a:rPr>
              <a:t>Managing communications with stakeholders regarding their bookings and engagement opportunitie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cs typeface="Arial"/>
              </a:rPr>
              <a:t>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And in delivering these you will have:</a:t>
            </a:r>
          </a:p>
          <a:p>
            <a:pPr marL="0" indent="0">
              <a:buNone/>
            </a:pPr>
            <a:endParaRPr lang="en-GB" sz="1200" dirty="0">
              <a:latin typeface="Arial" panose="020B0604020202020204" pitchFamily="34" charset="0"/>
              <a:cs typeface="Arial" panose="020B0604020202020204" pitchFamily="34" charset="0"/>
            </a:endParaRPr>
          </a:p>
          <a:p>
            <a:pPr marL="342900" lvl="0" indent="-342900">
              <a:buFont typeface="Symbol" panose="05050102010706020507" pitchFamily="18" charset="2"/>
              <a:buChar char=""/>
            </a:pPr>
            <a:r>
              <a:rPr lang="en-GB" sz="1200" kern="0" dirty="0">
                <a:effectLst/>
                <a:latin typeface="Arial" panose="020B0604020202020204" pitchFamily="34" charset="0"/>
                <a:ea typeface="Calibri" panose="020F0502020204030204" pitchFamily="34" charset="0"/>
                <a:cs typeface="Times New Roman" panose="02020603050405020304" pitchFamily="18" charset="0"/>
              </a:rPr>
              <a:t>Have excellent presentation skills, both oral and written, be able to deliver confidently and build a good rapport with young people and teachers </a:t>
            </a:r>
          </a:p>
          <a:p>
            <a:pPr marL="342900" lvl="0" indent="-342900">
              <a:buFont typeface="Symbol" panose="05050102010706020507" pitchFamily="18" charset="2"/>
              <a:buChar char=""/>
            </a:pP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kern="0" dirty="0">
                <a:effectLst/>
                <a:latin typeface="Arial" panose="020B0604020202020204" pitchFamily="34" charset="0"/>
                <a:ea typeface="Calibri" panose="020F0502020204030204" pitchFamily="34" charset="0"/>
                <a:cs typeface="Times New Roman" panose="02020603050405020304" pitchFamily="18" charset="0"/>
              </a:rPr>
              <a:t>Show excellent parliamentary knowledge and approach your work in an impartial and politically aware way </a:t>
            </a:r>
          </a:p>
          <a:p>
            <a:pPr marL="342900" lvl="0" indent="-342900">
              <a:buFont typeface="Symbol" panose="05050102010706020507" pitchFamily="18" charset="2"/>
              <a:buChar char=""/>
            </a:pP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kern="0" dirty="0">
                <a:effectLst/>
                <a:latin typeface="Arial" panose="020B0604020202020204" pitchFamily="34" charset="0"/>
                <a:ea typeface="Calibri" panose="020F0502020204030204" pitchFamily="34" charset="0"/>
                <a:cs typeface="Times New Roman" panose="02020603050405020304" pitchFamily="18" charset="0"/>
              </a:rPr>
              <a:t>Show sound analytical skills, creativity and good judgement to inform decisions both about your own responsibilities and those of others  </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0185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a:solidFill>
                  <a:srgbClr val="500778"/>
                </a:solidFill>
                <a:latin typeface="Arial" panose="020B0604020202020204" pitchFamily="34" charset="0"/>
                <a:ea typeface="Times New Roman" panose="02020603050405020304" pitchFamily="18" charset="0"/>
                <a:cs typeface="Arial" panose="020B0604020202020204" pitchFamily="34" charset="0"/>
              </a:rPr>
              <a:t>Delivering for Excellence </a:t>
            </a:r>
            <a:r>
              <a:rPr kumimoji="0" lang="en-GB" sz="1800" b="0" i="0" u="none" strike="noStrike" kern="1200" cap="none" spc="0" normalizeH="0" baseline="0" noProof="0">
                <a:ln>
                  <a:noFill/>
                </a:ln>
                <a:solidFill>
                  <a:srgbClr val="500778"/>
                </a:solidFill>
                <a:effectLst/>
                <a:uLnTx/>
                <a:uFillTx/>
                <a:latin typeface="Arial" panose="020B0604020202020204" pitchFamily="34" charset="0"/>
                <a:cs typeface="Arial" panose="020B0604020202020204" pitchFamily="34" charset="0"/>
              </a:rPr>
              <a:t>Education Officer</a:t>
            </a:r>
            <a:r>
              <a:rPr kumimoji="0" lang="en-GB" sz="1800" b="0" i="0" u="none" strike="noStrike" kern="1200" cap="none" spc="0" normalizeH="0" baseline="0" noProof="0">
                <a:ln>
                  <a:noFill/>
                </a:ln>
                <a:solidFill>
                  <a:srgbClr val="500778"/>
                </a:solidFill>
                <a:effectLst/>
                <a:uLnTx/>
                <a:uFillTx/>
                <a:latin typeface="Arial" panose="020B0604020202020204" pitchFamily="34" charset="0"/>
                <a:ea typeface="Arial" panose="020B0604020202020204" pitchFamily="34" charset="0"/>
                <a:cs typeface="Arial" panose="020B0604020202020204" pitchFamily="34" charset="0"/>
              </a:rPr>
              <a:t>, Grade 3</a:t>
            </a:r>
            <a:r>
              <a:rPr lang="en-GB" sz="1800">
                <a:solidFill>
                  <a:srgbClr val="500778"/>
                </a:solidFill>
                <a:latin typeface="Arial" panose="020B0604020202020204" pitchFamily="34" charset="0"/>
                <a:ea typeface="Times New Roman" panose="02020603050405020304" pitchFamily="18" charset="0"/>
                <a:cs typeface="Arial" panose="020B0604020202020204" pitchFamily="34" charset="0"/>
              </a:rPr>
              <a:t> </a:t>
            </a:r>
            <a:r>
              <a:rPr lang="en-GB" sz="1800">
                <a:solidFill>
                  <a:srgbClr val="500778"/>
                </a:solidFill>
                <a:latin typeface="Arial" panose="020B0604020202020204" pitchFamily="34" charset="0"/>
                <a:ea typeface="Arial" panose="020B0604020202020204" pitchFamily="34" charset="0"/>
                <a:cs typeface="Arial" panose="020B0604020202020204" pitchFamily="34" charset="0"/>
              </a:rPr>
              <a:t>(Cont.) </a:t>
            </a:r>
            <a:endParaRPr lang="en-GB" sz="180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117601"/>
            <a:ext cx="6566477" cy="5135128"/>
          </a:xfrm>
        </p:spPr>
        <p:txBody>
          <a:bodyPr>
            <a:normAutofit lnSpcReduction="10000"/>
          </a:bodyPr>
          <a:lstStyle/>
          <a:p>
            <a:pPr marL="0" indent="0">
              <a:buNone/>
            </a:pPr>
            <a:r>
              <a:rPr lang="en-GB" sz="1400" b="1" dirty="0">
                <a:solidFill>
                  <a:srgbClr val="500778"/>
                </a:solidFill>
                <a:latin typeface="Arial" panose="020B0604020202020204" pitchFamily="34" charset="0"/>
                <a:ea typeface="Arial" panose="020B0604020202020204" pitchFamily="34" charset="0"/>
                <a:cs typeface="Arial" panose="020B0604020202020204" pitchFamily="34" charset="0"/>
              </a:rPr>
              <a:t>Excellence </a:t>
            </a:r>
            <a:endParaRPr lang="en-GB" sz="1400" b="1" dirty="0">
              <a:solidFill>
                <a:srgbClr val="500778"/>
              </a:solidFill>
              <a:highlight>
                <a:srgbClr val="FFFF00"/>
              </a:highlight>
              <a:latin typeface="Arial" panose="020B0604020202020204" pitchFamily="34" charset="0"/>
              <a:ea typeface="Arial" panose="020B0604020202020204" pitchFamily="34" charset="0"/>
              <a:cs typeface="Arial" panose="020B0604020202020204" pitchFamily="34" charset="0"/>
            </a:endParaRPr>
          </a:p>
          <a:p>
            <a:pPr marL="0" indent="0">
              <a:buNone/>
            </a:pPr>
            <a:r>
              <a:rPr lang="en-GB" sz="1200" dirty="0">
                <a:solidFill>
                  <a:schemeClr val="tx1"/>
                </a:solidFill>
                <a:latin typeface="Arial" panose="020B0604020202020204" pitchFamily="34" charset="0"/>
                <a:cs typeface="Arial" panose="020B0604020202020204" pitchFamily="34" charset="0"/>
              </a:rPr>
              <a:t>Taking care to enhance our reputation in everything we do. Using our skills and resources efficiently and effectively to deliver high-quality sustainable results.</a:t>
            </a:r>
            <a:r>
              <a:rPr lang="en-GB" sz="1200" dirty="0">
                <a:latin typeface="Arial" panose="020B0604020202020204" pitchFamily="34" charset="0"/>
                <a:cs typeface="Arial" panose="020B0604020202020204" pitchFamily="34" charset="0"/>
              </a:rPr>
              <a:t> </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Your main responsibilities will involve: </a:t>
            </a:r>
          </a:p>
          <a:p>
            <a:r>
              <a:rPr lang="en-GB" sz="1200" b="0" i="0" dirty="0">
                <a:solidFill>
                  <a:srgbClr val="000000"/>
                </a:solidFill>
                <a:effectLst/>
                <a:latin typeface="Arial" panose="020B0604020202020204" pitchFamily="34" charset="0"/>
              </a:rPr>
              <a:t>Ensuring educational engagement with the service meets the needs of service-users at all levels from upper primary to university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Responsibility for day-to-day management of education spaces, resources, technology, bookings and communications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Collaborating within the Education Services team and with teams across the Scottish Parliament in development of sessions, resources and engagement, being willing to innovate and be responsive to developments in education in Scotland </a:t>
            </a:r>
          </a:p>
          <a:p>
            <a:pPr marL="0" indent="0" algn="l" rtl="0" fontAlgn="base">
              <a:buNone/>
            </a:pPr>
            <a:endParaRPr lang="en-GB" sz="1200" b="0" i="0" dirty="0">
              <a:solidFill>
                <a:srgbClr val="000000"/>
              </a:solidFill>
              <a:effectLst/>
              <a:latin typeface="Arial" panose="020B0604020202020204" pitchFamily="34" charset="0"/>
            </a:endParaRPr>
          </a:p>
          <a:p>
            <a:pPr marL="0" indent="0" algn="l" rtl="0" fontAlgn="base">
              <a:buNone/>
            </a:pPr>
            <a:r>
              <a:rPr lang="en-GB" sz="1200" b="0" i="0" dirty="0">
                <a:solidFill>
                  <a:srgbClr val="000000"/>
                </a:solidFill>
                <a:effectLst/>
                <a:latin typeface="Arial" panose="020B0604020202020204" pitchFamily="34" charset="0"/>
              </a:rPr>
              <a:t>And in delivering these you will have: </a:t>
            </a:r>
          </a:p>
          <a:p>
            <a:r>
              <a:rPr lang="en-GB" sz="1200" kern="0" dirty="0">
                <a:effectLst/>
                <a:latin typeface="Arial" panose="020B0604020202020204" pitchFamily="34" charset="0"/>
                <a:ea typeface="Calibri" panose="020F0502020204030204" pitchFamily="34" charset="0"/>
                <a:cs typeface="Arial" panose="020B0604020202020204" pitchFamily="34" charset="0"/>
              </a:rPr>
              <a:t>You will have a teaching, education or youth work qualification, and at least 1-year experience working with children and young people.</a:t>
            </a:r>
            <a:endParaRPr lang="en-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Curriculum awareness to ensure sessions and resources are engaging for learners, aligned with the curriculum and accessible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A pro-active approach to individual and team workload planning, learning and improvement, and the service the team provides, including creating a positive first and lasting impression of the parliament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Excellent knowledge of Microsoft PowerPoint, Teams, and other Microsoft packages, using these to communicate effectively, to deliver engaging sessions and develop education resources through a variety of styles, levels and media  </a:t>
            </a:r>
          </a:p>
          <a:p>
            <a:endParaRPr lang="en-GB" sz="1200" dirty="0">
              <a:latin typeface="Arial" panose="020B0604020202020204" pitchFamily="34" charset="0"/>
              <a:cs typeface="Arial" panose="020B0604020202020204" pitchFamily="34" charset="0"/>
            </a:endParaRPr>
          </a:p>
          <a:p>
            <a:pPr marL="0" indent="0">
              <a:buNone/>
            </a:pPr>
            <a:endParaRPr lang="en-GB" sz="1200" b="1" dirty="0">
              <a:solidFill>
                <a:srgbClr val="500778"/>
              </a:solidFill>
              <a:latin typeface="Arial" panose="020B0604020202020204" pitchFamily="34" charset="0"/>
              <a:ea typeface="Arial" panose="020B0604020202020204" pitchFamily="34" charset="0"/>
              <a:cs typeface="Arial" panose="020B0604020202020204" pitchFamily="34" charset="0"/>
            </a:endParaRPr>
          </a:p>
          <a:p>
            <a:pPr marL="0" indent="0">
              <a:buNone/>
            </a:pPr>
            <a:endParaRPr lang="en-GB" sz="1200" b="1" dirty="0">
              <a:solidFill>
                <a:srgbClr val="500778"/>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spTree>
    <p:extLst>
      <p:ext uri="{BB962C8B-B14F-4D97-AF65-F5344CB8AC3E}">
        <p14:creationId xmlns:p14="http://schemas.microsoft.com/office/powerpoint/2010/main" val="10902536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a:solidFill>
                  <a:srgbClr val="500778"/>
                </a:solidFill>
                <a:latin typeface="Arial" panose="020B0604020202020204" pitchFamily="34" charset="0"/>
                <a:ea typeface="Times New Roman" panose="02020603050405020304" pitchFamily="18" charset="0"/>
                <a:cs typeface="Arial" panose="020B0604020202020204" pitchFamily="34" charset="0"/>
              </a:rPr>
              <a:t>Delivering for Excellence</a:t>
            </a:r>
            <a:r>
              <a:rPr lang="en-GB" sz="1800">
                <a:solidFill>
                  <a:srgbClr val="500778"/>
                </a:solidFill>
                <a:latin typeface="Arial" panose="020B0604020202020204" pitchFamily="34" charset="0"/>
                <a:ea typeface="Times New Roman" panose="02020603050405020304" pitchFamily="18" charset="0"/>
                <a:cs typeface="Arial" panose="020B0604020202020204" pitchFamily="34" charset="0"/>
              </a:rPr>
              <a:t> </a:t>
            </a:r>
            <a:r>
              <a:rPr kumimoji="0" lang="en-GB" sz="1800" b="0" i="0" u="none" strike="noStrike" kern="1200" cap="none" spc="0" normalizeH="0" baseline="0" noProof="0">
                <a:ln>
                  <a:noFill/>
                </a:ln>
                <a:solidFill>
                  <a:srgbClr val="500778"/>
                </a:solidFill>
                <a:effectLst/>
                <a:uLnTx/>
                <a:uFillTx/>
                <a:latin typeface="Arial" panose="020B0604020202020204" pitchFamily="34" charset="0"/>
                <a:cs typeface="Arial" panose="020B0604020202020204" pitchFamily="34" charset="0"/>
              </a:rPr>
              <a:t>Education Officer</a:t>
            </a:r>
            <a:r>
              <a:rPr kumimoji="0" lang="en-GB" sz="1800" b="0" i="0" u="none" strike="noStrike" kern="1200" cap="none" spc="0" normalizeH="0" baseline="0" noProof="0">
                <a:ln>
                  <a:noFill/>
                </a:ln>
                <a:solidFill>
                  <a:srgbClr val="500778"/>
                </a:solidFill>
                <a:effectLst/>
                <a:uLnTx/>
                <a:uFillTx/>
                <a:latin typeface="Arial" panose="020B0604020202020204" pitchFamily="34" charset="0"/>
                <a:ea typeface="Arial" panose="020B0604020202020204" pitchFamily="34" charset="0"/>
                <a:cs typeface="Arial" panose="020B0604020202020204" pitchFamily="34" charset="0"/>
              </a:rPr>
              <a:t>, Grade 3 </a:t>
            </a:r>
            <a:r>
              <a:rPr lang="en-GB" sz="1800">
                <a:solidFill>
                  <a:srgbClr val="500778"/>
                </a:solidFill>
                <a:latin typeface="Arial" panose="020B0604020202020204" pitchFamily="34" charset="0"/>
                <a:ea typeface="Arial" panose="020B0604020202020204" pitchFamily="34" charset="0"/>
                <a:cs typeface="Arial" panose="020B0604020202020204" pitchFamily="34" charset="0"/>
              </a:rPr>
              <a:t>(Cont.)  </a:t>
            </a:r>
            <a:endParaRPr lang="en-GB" sz="180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117601"/>
            <a:ext cx="6566477" cy="5135128"/>
          </a:xfrm>
        </p:spPr>
        <p:txBody>
          <a:bodyPr>
            <a:normAutofit/>
          </a:bodyPr>
          <a:lstStyle/>
          <a:p>
            <a:pPr marL="0" indent="0">
              <a:buNone/>
            </a:pPr>
            <a:r>
              <a:rPr lang="en-GB" sz="1400" b="1" dirty="0">
                <a:solidFill>
                  <a:srgbClr val="500778"/>
                </a:solidFill>
                <a:latin typeface="Arial" panose="020B0604020202020204" pitchFamily="34" charset="0"/>
                <a:ea typeface="Arial" panose="020B0604020202020204" pitchFamily="34" charset="0"/>
                <a:cs typeface="Arial" panose="020B0604020202020204" pitchFamily="34" charset="0"/>
              </a:rPr>
              <a:t>Respect </a:t>
            </a:r>
            <a:endParaRPr lang="en-GB" sz="1400" b="1" dirty="0">
              <a:solidFill>
                <a:srgbClr val="500778"/>
              </a:solidFill>
              <a:highlight>
                <a:srgbClr val="FFFF00"/>
              </a:highlight>
              <a:latin typeface="Arial" panose="020B0604020202020204" pitchFamily="34" charset="0"/>
              <a:ea typeface="Arial" panose="020B0604020202020204" pitchFamily="34" charset="0"/>
              <a:cs typeface="Arial" panose="020B0604020202020204" pitchFamily="34" charset="0"/>
            </a:endParaRPr>
          </a:p>
          <a:p>
            <a:pPr marL="0" indent="0">
              <a:buNone/>
            </a:pPr>
            <a:r>
              <a:rPr lang="en-GB" sz="1200" dirty="0">
                <a:solidFill>
                  <a:schemeClr val="tx1"/>
                </a:solidFill>
                <a:latin typeface="Arial" panose="020B0604020202020204" pitchFamily="34" charset="0"/>
                <a:ea typeface="Calibri" panose="020F0502020204030204" pitchFamily="34" charset="0"/>
                <a:cs typeface="Arial" panose="020B0604020202020204" pitchFamily="34" charset="0"/>
              </a:rPr>
              <a:t>Appreciating difference, building cohesive teams and fostering the values and experiences of diversity.</a:t>
            </a:r>
            <a:r>
              <a:rPr lang="en-GB" sz="1200" dirty="0">
                <a:latin typeface="Arial" panose="020B0604020202020204" pitchFamily="34" charset="0"/>
                <a:cs typeface="Arial" panose="020B0604020202020204" pitchFamily="34" charset="0"/>
              </a:rPr>
              <a:t> </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Your main responsibilities will involve: </a:t>
            </a: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Ensuring users’ experience of engaging with us is positive and accessible from first contact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Understanding the varying needs of parliament users and the wide range of services and facilities which support their engagement with the parliament and visits to the parliament building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Developing educational engagement activities and resources through inter-office working and project development, to ensure that pupil needs are considered and met </a:t>
            </a:r>
          </a:p>
          <a:p>
            <a:pPr marL="0" indent="0" algn="l" rtl="0" fontAlgn="base">
              <a:buNone/>
            </a:pPr>
            <a:endParaRPr lang="en-GB" sz="1200" b="0" i="0" dirty="0">
              <a:solidFill>
                <a:srgbClr val="000000"/>
              </a:solidFill>
              <a:effectLst/>
              <a:latin typeface="Arial" panose="020B0604020202020204" pitchFamily="34" charset="0"/>
              <a:cs typeface="Arial" panose="020B0604020202020204" pitchFamily="34" charset="0"/>
            </a:endParaRPr>
          </a:p>
          <a:p>
            <a:pPr marL="0" indent="0" algn="l" rtl="0" fontAlgn="base">
              <a:buNone/>
            </a:pPr>
            <a:r>
              <a:rPr lang="en-GB" sz="1200" b="0" i="0" dirty="0">
                <a:solidFill>
                  <a:srgbClr val="000000"/>
                </a:solidFill>
                <a:effectLst/>
                <a:latin typeface="Arial" panose="020B0604020202020204" pitchFamily="34" charset="0"/>
                <a:cs typeface="Arial" panose="020B0604020202020204" pitchFamily="34" charset="0"/>
              </a:rPr>
              <a:t>And in delivering these you will have: </a:t>
            </a:r>
          </a:p>
          <a:p>
            <a:pPr marL="0" indent="0" algn="l" rtl="0" fontAlgn="base">
              <a:buNone/>
            </a:pPr>
            <a:endParaRPr lang="en-GB" sz="1200"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 collaborative and inclusive approach to service design and delivery, with the ability to identify and take account of user needs and ensure these are met.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The ability to form effective and supportive working relationships within the team and beyond, showing flexibility in taking on different team roles</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An awareness of needs of other building users and a collaborative approach to shared spaces, resources, and purpose </a:t>
            </a:r>
            <a:endParaRPr lang="en-GB" sz="1200" dirty="0">
              <a:latin typeface="Arial" panose="020B0604020202020204" pitchFamily="34" charset="0"/>
              <a:cs typeface="Arial" panose="020B0604020202020204" pitchFamily="34" charset="0"/>
            </a:endParaRPr>
          </a:p>
          <a:p>
            <a:pPr marL="0" indent="0">
              <a:buNone/>
            </a:pPr>
            <a:endParaRPr lang="en-GB" sz="1200" b="1" dirty="0">
              <a:solidFill>
                <a:srgbClr val="500778"/>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spTree>
    <p:extLst>
      <p:ext uri="{BB962C8B-B14F-4D97-AF65-F5344CB8AC3E}">
        <p14:creationId xmlns:p14="http://schemas.microsoft.com/office/powerpoint/2010/main" val="10355722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a:solidFill>
                  <a:srgbClr val="500778"/>
                </a:solidFill>
                <a:latin typeface="Arial" panose="020B0604020202020204" pitchFamily="34" charset="0"/>
                <a:ea typeface="Times New Roman" panose="02020603050405020304" pitchFamily="18" charset="0"/>
                <a:cs typeface="Arial" panose="020B0604020202020204" pitchFamily="34" charset="0"/>
              </a:rPr>
              <a:t>Delivering for Excellence</a:t>
            </a:r>
            <a:r>
              <a:rPr lang="en-GB" sz="1800">
                <a:solidFill>
                  <a:srgbClr val="500778"/>
                </a:solidFill>
                <a:latin typeface="Arial" panose="020B0604020202020204" pitchFamily="34" charset="0"/>
                <a:ea typeface="Times New Roman" panose="02020603050405020304" pitchFamily="18" charset="0"/>
                <a:cs typeface="Arial" panose="020B0604020202020204" pitchFamily="34" charset="0"/>
              </a:rPr>
              <a:t> </a:t>
            </a:r>
            <a:r>
              <a:rPr lang="en-GB" sz="1800">
                <a:solidFill>
                  <a:srgbClr val="500778"/>
                </a:solidFill>
                <a:latin typeface="Arial" panose="020B0604020202020204" pitchFamily="34" charset="0"/>
                <a:cs typeface="Arial" panose="020B0604020202020204" pitchFamily="34" charset="0"/>
              </a:rPr>
              <a:t>Education Officer</a:t>
            </a:r>
            <a:r>
              <a:rPr lang="en-GB" sz="1800">
                <a:solidFill>
                  <a:srgbClr val="500778"/>
                </a:solidFill>
                <a:latin typeface="Arial" panose="020B0604020202020204" pitchFamily="34" charset="0"/>
                <a:ea typeface="Arial" panose="020B0604020202020204" pitchFamily="34" charset="0"/>
                <a:cs typeface="Arial" panose="020B0604020202020204" pitchFamily="34" charset="0"/>
              </a:rPr>
              <a:t>, Grade 3 (Cont.)   </a:t>
            </a:r>
            <a:endParaRPr lang="en-GB" sz="180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117601"/>
            <a:ext cx="6566477" cy="5135128"/>
          </a:xfrm>
        </p:spPr>
        <p:txBody>
          <a:bodyPr>
            <a:normAutofit/>
          </a:bodyPr>
          <a:lstStyle/>
          <a:p>
            <a:pPr marL="0" indent="0">
              <a:buNone/>
            </a:pPr>
            <a:r>
              <a:rPr lang="en-GB" sz="1400" b="1" dirty="0">
                <a:solidFill>
                  <a:srgbClr val="500778"/>
                </a:solidFill>
                <a:latin typeface="Arial" panose="020B0604020202020204" pitchFamily="34" charset="0"/>
                <a:ea typeface="Arial" panose="020B0604020202020204" pitchFamily="34" charset="0"/>
                <a:cs typeface="Arial" panose="020B0604020202020204" pitchFamily="34" charset="0"/>
              </a:rPr>
              <a:t>Inclusiveness </a:t>
            </a:r>
            <a:endParaRPr lang="en-GB" sz="1400" b="1" dirty="0">
              <a:solidFill>
                <a:srgbClr val="500778"/>
              </a:solidFill>
              <a:highlight>
                <a:srgbClr val="FFFF00"/>
              </a:highlight>
              <a:latin typeface="Arial" panose="020B0604020202020204" pitchFamily="34" charset="0"/>
              <a:ea typeface="Arial" panose="020B0604020202020204" pitchFamily="34" charset="0"/>
              <a:cs typeface="Arial" panose="020B0604020202020204" pitchFamily="34" charset="0"/>
            </a:endParaRPr>
          </a:p>
          <a:p>
            <a:pPr marL="0" indent="0">
              <a:buNone/>
            </a:pPr>
            <a:r>
              <a:rPr lang="en-GB" sz="1200" dirty="0">
                <a:solidFill>
                  <a:schemeClr val="tx1"/>
                </a:solidFill>
                <a:latin typeface="Arial" panose="020B0604020202020204" pitchFamily="34" charset="0"/>
                <a:ea typeface="Calibri" panose="020F0502020204030204" pitchFamily="34" charset="0"/>
                <a:cs typeface="Arial" panose="020B0604020202020204" pitchFamily="34" charset="0"/>
              </a:rPr>
              <a:t>Understanding the big picture and seeking out alternative perspectives.  Every colleague feels they can make a valued contribution and deliver their best work.</a:t>
            </a:r>
            <a:r>
              <a:rPr lang="en-GB" sz="1200" dirty="0">
                <a:latin typeface="Arial" panose="020B0604020202020204" pitchFamily="34" charset="0"/>
                <a:cs typeface="Arial" panose="020B0604020202020204" pitchFamily="34" charset="0"/>
              </a:rPr>
              <a:t> </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Your main responsibilities will involve: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Working within the agreed programme management systems and priorities of the team on allocated projects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Assisting in the development of our education sessions as an inclusive, friendly environment, including contributing to the development of our accessibility and engagement policies and practices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Playing an active role in the development and maintenance of a network of contacts identified as important to the continuous improvement of the service. </a:t>
            </a:r>
          </a:p>
          <a:p>
            <a:pPr marL="0" indent="0" algn="l" rtl="0" fontAlgn="base">
              <a:buNone/>
            </a:pPr>
            <a:endParaRPr lang="en-GB" sz="1200" b="0" i="0" dirty="0">
              <a:solidFill>
                <a:srgbClr val="000000"/>
              </a:solidFill>
              <a:effectLst/>
              <a:latin typeface="Arial" panose="020B0604020202020204" pitchFamily="34" charset="0"/>
              <a:cs typeface="Arial" panose="020B0604020202020204" pitchFamily="34" charset="0"/>
            </a:endParaRPr>
          </a:p>
          <a:p>
            <a:pPr marL="0" indent="0" algn="l" rtl="0" fontAlgn="base">
              <a:buNone/>
            </a:pPr>
            <a:r>
              <a:rPr lang="en-GB" sz="1200" b="0" i="0" dirty="0">
                <a:solidFill>
                  <a:srgbClr val="000000"/>
                </a:solidFill>
                <a:effectLst/>
                <a:latin typeface="Arial" panose="020B0604020202020204" pitchFamily="34" charset="0"/>
                <a:cs typeface="Arial" panose="020B0604020202020204" pitchFamily="34" charset="0"/>
              </a:rPr>
              <a:t>And in delivering these you will have: </a:t>
            </a:r>
          </a:p>
          <a:p>
            <a:pPr marL="0" indent="0" algn="l" rtl="0" fontAlgn="base">
              <a:buNone/>
            </a:pPr>
            <a:endParaRPr lang="en-GB" sz="1200"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Have excellent time management and organisational skills and ability to work under pressure and to deadlines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cs typeface="Arial" panose="020B0604020202020204" pitchFamily="34" charset="0"/>
              </a:rPr>
              <a:t>Show an awareness and understanding of the issues regarding accessibility and inclusivity requirements and promote relevant content or routes for engaging </a:t>
            </a:r>
          </a:p>
          <a:p>
            <a:pPr algn="l" rtl="0" fontAlgn="base">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 proactive approach to building and maintaining relationships with key stakeholders and networks, with an ability to raise awareness and participation in services offered.  </a:t>
            </a:r>
            <a:endParaRPr lang="en-GB" sz="1200" b="1" dirty="0">
              <a:solidFill>
                <a:srgbClr val="500778"/>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spTree>
    <p:extLst>
      <p:ext uri="{BB962C8B-B14F-4D97-AF65-F5344CB8AC3E}">
        <p14:creationId xmlns:p14="http://schemas.microsoft.com/office/powerpoint/2010/main" val="114656910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26"/>
  <p:tag name="AS_OS" val="Microsoft Windows NT 6.2.9200.0"/>
  <p:tag name="AS_RELEASE_DATE" val="2020.08.14"/>
  <p:tag name="AS_TITLE" val="Aspose.Slides for .NET Standard 2.0"/>
  <p:tag name="AS_VERSION" val="2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aae4b3d-89b0-4287-b514-253578f20458">
      <Value>25</Value>
      <Value>1</Value>
    </TaxCatchAll>
    <gd3e280c44c043e38ab992083fd5c2fd xmlns="bc810e47-ba93-4e38-be40-f0018abf8bb3" xsi:nil="true"/>
    <ha2d3fbb5bda47118db6a0a97a3a64c7 xmlns="bc810e47-ba93-4e38-be40-f0018abf8bb3">Restricted - staffe876e17f-0ef6-48d1-8eb7-812901e8e863</ha2d3fbb5bda47118db6a0a97a3a64c7>
    <_dlc_DocId xmlns="d1662bb8-0c40-4362-8f38-f2dcebc21fa8">RECRUIT-421638562-4060</_dlc_DocId>
    <_dlc_DocIdUrl xmlns="d1662bb8-0c40-4362-8f38-f2dcebc21fa8">
      <Url>https://scottish4.sharepoint.com/sites/office-people-recruit/_layouts/15/DocIdRedir.aspx?ID=RECRUIT-421638562-4060</Url>
      <Description>RECRUIT-421638562-4060</Description>
    </_dlc_DocIdUrl>
    <_dlc_DocIdPersistId xmlns="d1662bb8-0c40-4362-8f38-f2dcebc21fa8">false</_dlc_DocIdPersistId>
    <me0ca972d02b47c28edd321aedd6af02 xmlns="bc810e47-ba93-4e38-be40-f0018abf8bb3">Unclassified381d36ad-23bc-46e4-9776-972bc0abd4b2</me0ca972d02b47c28edd321aedd6af02>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dae72980-c616-4350-b1f0-944e8da80af3" ContentTypeId="0x0101005E5DD8656D982041A2F2278B8806232B20" PreviousValue="false" LastSyncTimeStamp="2022-05-25T13:39:44.843Z"/>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Recruitment document" ma:contentTypeID="0x0101005E5DD8656D982041A2F2278B8806232B200023FA90FAAC3A9B4ABFAE09633A0A55EE" ma:contentTypeVersion="2" ma:contentTypeDescription="Activities involved in recruitment, including applications, recruitment authorisation, recruitment appointment, and vacancy advertisements &amp; enquiries" ma:contentTypeScope="" ma:versionID="6d411a03a9ad1d565988cb7b2d3ac231">
  <xsd:schema xmlns:xsd="http://www.w3.org/2001/XMLSchema" xmlns:xs="http://www.w3.org/2001/XMLSchema" xmlns:p="http://schemas.microsoft.com/office/2006/metadata/properties" xmlns:ns2="bc810e47-ba93-4e38-be40-f0018abf8bb3" xmlns:ns3="2aae4b3d-89b0-4287-b514-253578f20458" xmlns:ns4="d1662bb8-0c40-4362-8f38-f2dcebc21fa8" targetNamespace="http://schemas.microsoft.com/office/2006/metadata/properties" ma:root="true" ma:fieldsID="9c80a457b25a92b043dcccd29be6d29e" ns2:_="" ns3:_="" ns4:_="">
    <xsd:import namespace="bc810e47-ba93-4e38-be40-f0018abf8bb3"/>
    <xsd:import namespace="2aae4b3d-89b0-4287-b514-253578f20458"/>
    <xsd:import namespace="d1662bb8-0c40-4362-8f38-f2dcebc21fa8"/>
    <xsd:element name="properties">
      <xsd:complexType>
        <xsd:sequence>
          <xsd:element name="documentManagement">
            <xsd:complexType>
              <xsd:all>
                <xsd:element ref="ns2:me0ca972d02b47c28edd321aedd6af02" minOccurs="0"/>
                <xsd:element ref="ns3:TaxCatchAll" minOccurs="0"/>
                <xsd:element ref="ns2:TaxCatchAllLabel" minOccurs="0"/>
                <xsd:element ref="ns2:ha2d3fbb5bda47118db6a0a97a3a64c7" minOccurs="0"/>
                <xsd:element ref="ns2:gd3e280c44c043e38ab992083fd5c2fd"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10e47-ba93-4e38-be40-f0018abf8bb3" elementFormDefault="qualified">
    <xsd:import namespace="http://schemas.microsoft.com/office/2006/documentManagement/types"/>
    <xsd:import namespace="http://schemas.microsoft.com/office/infopath/2007/PartnerControls"/>
    <xsd:element name="me0ca972d02b47c28edd321aedd6af02" ma:index="8" nillable="true" ma:displayName="Record classification_0" ma:hidden="true" ma:internalName="me0ca972d02b47c28edd321aedd6af02">
      <xsd:simpleType>
        <xsd:restriction base="dms:Note"/>
      </xsd:simpleType>
    </xsd:element>
    <xsd:element name="TaxCatchAllLabel" ma:index="10" nillable="true" ma:displayName="Taxonomy Catch All Column1" ma:hidden="true" ma:list="{23a10cc2-a165-497e-9cac-e508da568c5b}"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ha2d3fbb5bda47118db6a0a97a3a64c7" ma:index="12" nillable="true" ma:displayName="Security marking_0" ma:hidden="true" ma:internalName="ha2d3fbb5bda47118db6a0a97a3a64c7">
      <xsd:simpleType>
        <xsd:restriction base="dms:Note"/>
      </xsd:simpleType>
    </xsd:element>
    <xsd:element name="gd3e280c44c043e38ab992083fd5c2fd" ma:index="14" nillable="true" ma:displayName="Security caveat_0" ma:hidden="true" ma:internalName="gd3e280c44c043e38ab992083fd5c2fd">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ae4b3d-89b0-4287-b514-253578f2045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23a10cc2-a165-497e-9cac-e508da568c5b}" ma:internalName="TaxCatchAll" ma:showField="CatchAllData" ma:web="d1662bb8-0c40-4362-8f38-f2dcebc21fa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1662bb8-0c40-4362-8f38-f2dcebc21fa8"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dexed="true"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592F83-F586-4F90-A412-1FAF8BF34352}">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ba1e2775-c5f7-4c38-89d0-c2a519a4d58b"/>
    <ds:schemaRef ds:uri="http://schemas.microsoft.com/office/infopath/2007/PartnerControls"/>
    <ds:schemaRef ds:uri="2aae4b3d-89b0-4287-b514-253578f20458"/>
    <ds:schemaRef ds:uri="http://schemas.microsoft.com/office/2006/metadata/properties"/>
    <ds:schemaRef ds:uri="http://www.w3.org/XML/1998/namespace"/>
    <ds:schemaRef ds:uri="bc810e47-ba93-4e38-be40-f0018abf8bb3"/>
    <ds:schemaRef ds:uri="d1662bb8-0c40-4362-8f38-f2dcebc21fa8"/>
  </ds:schemaRefs>
</ds:datastoreItem>
</file>

<file path=customXml/itemProps2.xml><?xml version="1.0" encoding="utf-8"?>
<ds:datastoreItem xmlns:ds="http://schemas.openxmlformats.org/officeDocument/2006/customXml" ds:itemID="{1D650904-3209-40D2-A5C8-F4390E5E9084}">
  <ds:schemaRefs>
    <ds:schemaRef ds:uri="http://schemas.microsoft.com/sharepoint/v3/contenttype/forms"/>
  </ds:schemaRefs>
</ds:datastoreItem>
</file>

<file path=customXml/itemProps3.xml><?xml version="1.0" encoding="utf-8"?>
<ds:datastoreItem xmlns:ds="http://schemas.openxmlformats.org/officeDocument/2006/customXml" ds:itemID="{875DA0E1-8F89-425D-837C-D0BD958D6966}">
  <ds:schemaRefs>
    <ds:schemaRef ds:uri="Microsoft.SharePoint.Taxonomy.ContentTypeSync"/>
  </ds:schemaRefs>
</ds:datastoreItem>
</file>

<file path=customXml/itemProps4.xml><?xml version="1.0" encoding="utf-8"?>
<ds:datastoreItem xmlns:ds="http://schemas.openxmlformats.org/officeDocument/2006/customXml" ds:itemID="{D47EAB3C-C22B-4E0D-9E00-070DB0952E01}">
  <ds:schemaRefs>
    <ds:schemaRef ds:uri="http://schemas.microsoft.com/sharepoint/events"/>
  </ds:schemaRefs>
</ds:datastoreItem>
</file>

<file path=customXml/itemProps5.xml><?xml version="1.0" encoding="utf-8"?>
<ds:datastoreItem xmlns:ds="http://schemas.openxmlformats.org/officeDocument/2006/customXml" ds:itemID="{8F775BBA-27E7-4C31-BA8B-F1AA9D7FD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810e47-ba93-4e38-be40-f0018abf8bb3"/>
    <ds:schemaRef ds:uri="2aae4b3d-89b0-4287-b514-253578f20458"/>
    <ds:schemaRef ds:uri="d1662bb8-0c40-4362-8f38-f2dcebc21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430</TotalTime>
  <Words>2295</Words>
  <Application>Microsoft Office PowerPoint</Application>
  <PresentationFormat>On-screen Show (4:3)</PresentationFormat>
  <Paragraphs>222</Paragraphs>
  <Slides>11</Slides>
  <Notes>1</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2_Office Theme</vt:lpstr>
      <vt:lpstr>Public Engagement Services Office  Education Officer (maternity cover)   Application Pack</vt:lpstr>
      <vt:lpstr>Welcome from Sally Coyne  Head of Public Engagement Services</vt:lpstr>
      <vt:lpstr>Working as an Education Officer  </vt:lpstr>
      <vt:lpstr>Education Officer – Public Engagement Services Office (PESO), Grade3 Fixed Term until June 2025 (maternity leave cover)</vt:lpstr>
      <vt:lpstr>Education Officer – Public Engagement Services Office (PESO), Grade3 Fixed Term until June 2025 (maternity leave cover)</vt:lpstr>
      <vt:lpstr>Delivering for Excellence Education Officer, Grade 3</vt:lpstr>
      <vt:lpstr>Delivering for Excellence Education Officer, Grade 3 (Cont.) </vt:lpstr>
      <vt:lpstr>Delivering for Excellence Education Officer, Grade 3 (Cont.)  </vt:lpstr>
      <vt:lpstr>Delivering for Excellence Education Officer, Grade 3 (Cont.)   </vt:lpstr>
      <vt:lpstr>About us</vt:lpstr>
      <vt:lpstr>About us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name of Office]   [Insert job title]   Application Pack</dc:title>
  <dc:creator>Cameron L (Lily)</dc:creator>
  <cp:lastModifiedBy>Wilson N (Nikki)</cp:lastModifiedBy>
  <cp:revision>17</cp:revision>
  <dcterms:created xsi:type="dcterms:W3CDTF">2022-05-20T16:49:46Z</dcterms:created>
  <dcterms:modified xsi:type="dcterms:W3CDTF">2024-11-06T11:34:33Z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0x0101005E5DD8656D982041A2F2278B8806232B200023FA90FAAC3A9B4ABFAE09633A0A55EE</vt:lpwstr>
  </property>
  <property fmtid="{D5CDD505-2E9C-101B-9397-08002B2CF9AE}" pid="3" name="Order">
    <vt:r8>4500</vt:r8>
  </property>
  <property fmtid="{D5CDD505-2E9C-101B-9397-08002B2CF9AE}" pid="4" name="Record classification">
    <vt:lpwstr>25;#Unclassified|381d36ad-23bc-46e4-9776-972bc0abd4b2</vt:lpwstr>
  </property>
  <property fmtid="{D5CDD505-2E9C-101B-9397-08002B2CF9AE}" pid="5" name="Security caveat">
    <vt:lpwstr/>
  </property>
  <property fmtid="{D5CDD505-2E9C-101B-9397-08002B2CF9AE}" pid="6" name="Security marking">
    <vt:lpwstr>1;#Restricted - staff|e876e17f-0ef6-48d1-8eb7-812901e8e863</vt:lpwstr>
  </property>
  <property fmtid="{D5CDD505-2E9C-101B-9397-08002B2CF9AE}" pid="7" name="_dlc_DocIdItemGuid">
    <vt:lpwstr>a889022f-5280-495e-b3ab-73a7ab4a00ff</vt:lpwstr>
  </property>
  <property fmtid="{D5CDD505-2E9C-101B-9397-08002B2CF9AE}" pid="8" name="dlc_EmailBCC">
    <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dlc_EmailFrom">
    <vt:lpwstr/>
  </property>
  <property fmtid="{D5CDD505-2E9C-101B-9397-08002B2CF9AE}" pid="15" name="xd_Signature">
    <vt:bool>false</vt:bool>
  </property>
  <property fmtid="{D5CDD505-2E9C-101B-9397-08002B2CF9AE}" pid="16" name="dlc_EmailCC">
    <vt:lpwstr/>
  </property>
  <property fmtid="{D5CDD505-2E9C-101B-9397-08002B2CF9AE}" pid="17" name="dlc_EmailSubject">
    <vt:lpwstr/>
  </property>
  <property fmtid="{D5CDD505-2E9C-101B-9397-08002B2CF9AE}" pid="18" name="dlc_EmailTo">
    <vt:lpwstr/>
  </property>
  <property fmtid="{D5CDD505-2E9C-101B-9397-08002B2CF9AE}" pid="19" name="SharedWithUsers">
    <vt:lpwstr/>
  </property>
  <property fmtid="{D5CDD505-2E9C-101B-9397-08002B2CF9AE}" pid="20" name="me0ca972d02b47c28edd321aedd6af02">
    <vt:lpwstr>Interim classification|c7bb39d1-352f-4d8c-8d40-c5b7f7a9fe6a</vt:lpwstr>
  </property>
  <property fmtid="{D5CDD505-2E9C-101B-9397-08002B2CF9AE}" pid="21" name="lcf76f155ced4ddcb4097134ff3c332f">
    <vt:lpwstr/>
  </property>
  <property fmtid="{D5CDD505-2E9C-101B-9397-08002B2CF9AE}" pid="22" name="MediaServiceImageTags">
    <vt:lpwstr/>
  </property>
  <property fmtid="{D5CDD505-2E9C-101B-9397-08002B2CF9AE}" pid="23" name="gd3e280c44c043e38ab992083fd5c2fd0">
    <vt:lpwstr/>
  </property>
  <property fmtid="{D5CDD505-2E9C-101B-9397-08002B2CF9AE}" pid="24" name="ha2d3fbb5bda47118db6a0a97a3a64c70">
    <vt:lpwstr>Restricted - staff|e876e17f-0ef6-48d1-8eb7-812901e8e863</vt:lpwstr>
  </property>
  <property fmtid="{D5CDD505-2E9C-101B-9397-08002B2CF9AE}" pid="25" name="me0ca972d02b47c28edd321aedd6af020">
    <vt:lpwstr>Unclassified|381d36ad-23bc-46e4-9776-972bc0abd4b2</vt:lpwstr>
  </property>
</Properties>
</file>